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4" r:id="rId3"/>
    <p:sldId id="345" r:id="rId4"/>
    <p:sldId id="360" r:id="rId5"/>
    <p:sldId id="361" r:id="rId6"/>
    <p:sldId id="362" r:id="rId7"/>
    <p:sldId id="319" r:id="rId8"/>
    <p:sldId id="318" r:id="rId9"/>
    <p:sldId id="333" r:id="rId10"/>
    <p:sldId id="287" r:id="rId11"/>
    <p:sldId id="295" r:id="rId12"/>
    <p:sldId id="297" r:id="rId13"/>
    <p:sldId id="291" r:id="rId14"/>
    <p:sldId id="294" r:id="rId15"/>
    <p:sldId id="288" r:id="rId16"/>
    <p:sldId id="289" r:id="rId17"/>
    <p:sldId id="290" r:id="rId18"/>
    <p:sldId id="299" r:id="rId19"/>
    <p:sldId id="306" r:id="rId20"/>
    <p:sldId id="293" r:id="rId21"/>
    <p:sldId id="301" r:id="rId22"/>
    <p:sldId id="336" r:id="rId23"/>
    <p:sldId id="347" r:id="rId24"/>
    <p:sldId id="358" r:id="rId25"/>
    <p:sldId id="357" r:id="rId26"/>
    <p:sldId id="356" r:id="rId27"/>
    <p:sldId id="314" r:id="rId28"/>
    <p:sldId id="317" r:id="rId29"/>
    <p:sldId id="321" r:id="rId30"/>
    <p:sldId id="363" r:id="rId31"/>
  </p:sldIdLst>
  <p:sldSz cx="9144000" cy="6858000" type="screen4x3"/>
  <p:notesSz cx="6888163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3642" autoAdjust="0"/>
  </p:normalViewPr>
  <p:slideViewPr>
    <p:cSldViewPr>
      <p:cViewPr varScale="1">
        <p:scale>
          <a:sx n="108" d="100"/>
          <a:sy n="108" d="100"/>
        </p:scale>
        <p:origin x="1926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24" y="9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162"/>
    </p:cViewPr>
  </p:sorterViewPr>
  <p:notesViewPr>
    <p:cSldViewPr>
      <p:cViewPr>
        <p:scale>
          <a:sx n="50" d="100"/>
          <a:sy n="50" d="100"/>
        </p:scale>
        <p:origin x="2730" y="1020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8"/>
            <a:ext cx="2984977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 defTabSz="92615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Mælifræðisvið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91" y="8"/>
            <a:ext cx="2984976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 algn="r" defTabSz="92615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6134D0E-FFC8-4E85-AD36-585FE83CAC62}" type="datetime1">
              <a:rPr lang="is-IS" smtClean="0"/>
              <a:t>23.1.2020</a:t>
            </a:fld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" y="9517783"/>
            <a:ext cx="2984977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 defTabSz="92615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Vigtarmannanámskeið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91" y="9517783"/>
            <a:ext cx="2984976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 algn="r" defTabSz="92615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A92B051-221A-4CFE-A3C3-0A2F8DDD7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01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0" y="8"/>
            <a:ext cx="2984977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 defTabSz="92615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Mælifræðisvið</a:t>
            </a:r>
          </a:p>
        </p:txBody>
      </p:sp>
      <p:sp>
        <p:nvSpPr>
          <p:cNvPr id="3789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39800" y="752475"/>
            <a:ext cx="5010150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810" y="4758891"/>
            <a:ext cx="5048566" cy="45084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191" y="8"/>
            <a:ext cx="2984976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t" anchorCtr="0" compatLnSpc="1">
            <a:prstTxWarp prst="textNoShape">
              <a:avLst/>
            </a:prstTxWarp>
          </a:bodyPr>
          <a:lstStyle>
            <a:lvl1pPr algn="r" defTabSz="92615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FF7A6E8-519E-4ED0-932A-E05C27FF7CF2}" type="datetime1">
              <a:rPr lang="is-IS" smtClean="0"/>
              <a:t>23.1.2020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" y="9517783"/>
            <a:ext cx="2984977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 defTabSz="92615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191" y="9517783"/>
            <a:ext cx="2984976" cy="50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572" tIns="46287" rIns="92572" bIns="46287" numCol="1" anchor="b" anchorCtr="0" compatLnSpc="1">
            <a:prstTxWarp prst="textNoShape">
              <a:avLst/>
            </a:prstTxWarp>
          </a:bodyPr>
          <a:lstStyle>
            <a:lvl1pPr algn="r" defTabSz="92615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25D00E8-8F49-4B68-A1CF-D52A28C0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67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3C1AD893-2761-4FE8-A294-2E3527D875EF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6986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301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WELMEC gerir þá kröfu að frávik í aflestri vogar vegna breytingar á þyngdarsviði innan sama þyngdarsvæðis valdi ekki meiri óvissu en 1/3 af leyfilegu hámarksfráviki (MPE).</a:t>
            </a:r>
          </a:p>
          <a:p>
            <a:pPr eaLnBrk="1" hangingPunct="1"/>
            <a:endParaRPr lang="en-GB" smtClean="0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482C3126-6E95-4E04-8A7A-2CC5B03791E4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32426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WELMEC gerir þá kröfu að frávik í aflestri vogar vegna breytingar á þyngdarsviði innan sama þyngdarsvæðis valdi ekki meiri óvissu en 1/3 af leyfilegu hámarksfráviki (MPE).</a:t>
            </a:r>
          </a:p>
          <a:p>
            <a:pPr eaLnBrk="1" hangingPunct="1"/>
            <a:endParaRPr lang="en-GB" smtClean="0"/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F19BB3A7-DDC5-4CCD-8104-4C4CA3DE5867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267646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WELMEC gerir þá kröfu að frávik í aflestri vogar vegna breytingar á þyngdarsviði innan sama þyngdarsvæðis valdi ekki meiri óvissu en 1/3 af leyfilegu hámarksfráviki (MPE).</a:t>
            </a:r>
          </a:p>
          <a:p>
            <a:pPr eaLnBrk="1" hangingPunct="1"/>
            <a:endParaRPr lang="en-GB" smtClean="0"/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1C27317A-679B-4C79-B7D8-ED1A09122932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231998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WELMEC gerir þá kröfu að frávik í aflestri vogar vegna breytingar á þyngdarsviði innan sama þyngdarsvæðis valdi ekki meiri óvissu en 1/3 af leyfilegu hámarksfráviki (MPE).</a:t>
            </a:r>
          </a:p>
          <a:p>
            <a:pPr eaLnBrk="1" hangingPunct="1"/>
            <a:endParaRPr lang="en-GB" smtClean="0"/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537DDF65-2D9D-4CE9-B4DF-0D7B22918D68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844930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WELMEC gerir þá kröfu að frávik í aflestri vogar vegna breytingar á þyngdarsviði innan sama þyngdarsvæðis valdi ekki meiri óvissu en 1/3 af leyfilegu hámarksfráviki (MPE).</a:t>
            </a:r>
          </a:p>
          <a:p>
            <a:pPr eaLnBrk="1" hangingPunct="1"/>
            <a:endParaRPr lang="en-GB" smtClean="0"/>
          </a:p>
        </p:txBody>
      </p:sp>
      <p:sp>
        <p:nvSpPr>
          <p:cNvPr id="481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F49FD107-D376-4522-A61B-12B1EAC192C9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089899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5961AE3B-7EC9-404E-A5D9-41A7EA47F465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2442887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1FEB45B2-A3A2-41A1-A948-2016D5612B85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250893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75EB755F-E05F-47F2-A431-8D948D1C69CC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83477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53251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6685276A-BFCA-485A-88A9-7B28B33A13B0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406746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87C96A7D-DC1B-4179-9E95-CE8465DE7D9E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428627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4E40A191-A57D-4E87-8D8A-A86B5AB58D86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399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351143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397AF898-3D13-4979-8AA4-3C078E4966E0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42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597995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6C11E7EE-BB7F-4F57-B51A-6D20E6FFE758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53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4281998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s-IS" smtClean="0"/>
          </a:p>
        </p:txBody>
      </p:sp>
      <p:sp>
        <p:nvSpPr>
          <p:cNvPr id="56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Mælifræðisvið</a:t>
            </a:r>
          </a:p>
        </p:txBody>
      </p:sp>
      <p:sp>
        <p:nvSpPr>
          <p:cNvPr id="56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6CC86C61-DAE2-4DCE-8602-660F47171B7F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563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  <p:sp>
        <p:nvSpPr>
          <p:cNvPr id="563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46"/>
            <a:fld id="{2551C4A5-FCA6-41DA-9FDA-887BC3DACEAE}" type="slidenum">
              <a:rPr lang="en-US" smtClean="0"/>
              <a:pPr defTabSz="924646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1486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Mælifræðisvið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6C7AF50-9347-4B90-A523-32E824E48CA4}" type="datetime1">
              <a:rPr lang="is-IS" smtClean="0"/>
              <a:t>23.1.2020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Vigtarmannanámskeið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25D00E8-8F49-4B68-A1CF-D52A28C0AA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5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Mælifræðisvið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6690F7C-DE5E-49F4-B38B-8567136878C4}" type="datetime1">
              <a:rPr lang="is-IS" smtClean="0"/>
              <a:t>23.1.2020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Vigtarmannanámskeið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25D00E8-8F49-4B68-A1CF-D52A28C0AA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32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1059" indent="-292715">
              <a:defRPr>
                <a:solidFill>
                  <a:schemeClr val="tx1"/>
                </a:solidFill>
                <a:latin typeface="Arial" charset="0"/>
              </a:defRPr>
            </a:lvl2pPr>
            <a:lvl3pPr marL="1170861" indent="-234172">
              <a:defRPr>
                <a:solidFill>
                  <a:schemeClr val="tx1"/>
                </a:solidFill>
                <a:latin typeface="Arial" charset="0"/>
              </a:defRPr>
            </a:lvl3pPr>
            <a:lvl4pPr marL="1639206" indent="-234172">
              <a:defRPr>
                <a:solidFill>
                  <a:schemeClr val="tx1"/>
                </a:solidFill>
                <a:latin typeface="Arial" charset="0"/>
              </a:defRPr>
            </a:lvl4pPr>
            <a:lvl5pPr marL="2107550" indent="-234172">
              <a:defRPr>
                <a:solidFill>
                  <a:schemeClr val="tx1"/>
                </a:solidFill>
                <a:latin typeface="Arial" charset="0"/>
              </a:defRPr>
            </a:lvl5pPr>
            <a:lvl6pPr marL="2575894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4241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2585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0929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Heimsókn viðskiptanefndar Alþingis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1059" indent="-292715">
              <a:defRPr>
                <a:solidFill>
                  <a:schemeClr val="tx1"/>
                </a:solidFill>
                <a:latin typeface="Arial" charset="0"/>
              </a:defRPr>
            </a:lvl2pPr>
            <a:lvl3pPr marL="1170861" indent="-234172">
              <a:defRPr>
                <a:solidFill>
                  <a:schemeClr val="tx1"/>
                </a:solidFill>
                <a:latin typeface="Arial" charset="0"/>
              </a:defRPr>
            </a:lvl3pPr>
            <a:lvl4pPr marL="1639206" indent="-234172">
              <a:defRPr>
                <a:solidFill>
                  <a:schemeClr val="tx1"/>
                </a:solidFill>
                <a:latin typeface="Arial" charset="0"/>
              </a:defRPr>
            </a:lvl4pPr>
            <a:lvl5pPr marL="2107550" indent="-234172">
              <a:defRPr>
                <a:solidFill>
                  <a:schemeClr val="tx1"/>
                </a:solidFill>
                <a:latin typeface="Arial" charset="0"/>
              </a:defRPr>
            </a:lvl5pPr>
            <a:lvl6pPr marL="2575894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4241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2585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0929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E74CA8-F78C-487F-BA40-C998FD113EB9}" type="datetime1">
              <a:rPr lang="is-IS" altLang="en-US" smtClean="0">
                <a:latin typeface="Times New Roman" pitchFamily="18" charset="0"/>
              </a:rPr>
              <a:t>23.1.2020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1059" indent="-292715">
              <a:defRPr>
                <a:solidFill>
                  <a:schemeClr val="tx1"/>
                </a:solidFill>
                <a:latin typeface="Arial" charset="0"/>
              </a:defRPr>
            </a:lvl2pPr>
            <a:lvl3pPr marL="1170861" indent="-234172">
              <a:defRPr>
                <a:solidFill>
                  <a:schemeClr val="tx1"/>
                </a:solidFill>
                <a:latin typeface="Arial" charset="0"/>
              </a:defRPr>
            </a:lvl3pPr>
            <a:lvl4pPr marL="1639206" indent="-234172">
              <a:defRPr>
                <a:solidFill>
                  <a:schemeClr val="tx1"/>
                </a:solidFill>
                <a:latin typeface="Arial" charset="0"/>
              </a:defRPr>
            </a:lvl4pPr>
            <a:lvl5pPr marL="2107550" indent="-234172">
              <a:defRPr>
                <a:solidFill>
                  <a:schemeClr val="tx1"/>
                </a:solidFill>
                <a:latin typeface="Arial" charset="0"/>
              </a:defRPr>
            </a:lvl5pPr>
            <a:lvl6pPr marL="2575894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4241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2585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0929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Mælifræðisvið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1059" indent="-292715">
              <a:defRPr>
                <a:solidFill>
                  <a:schemeClr val="tx1"/>
                </a:solidFill>
                <a:latin typeface="Arial" charset="0"/>
              </a:defRPr>
            </a:lvl2pPr>
            <a:lvl3pPr marL="1170861" indent="-234172">
              <a:defRPr>
                <a:solidFill>
                  <a:schemeClr val="tx1"/>
                </a:solidFill>
                <a:latin typeface="Arial" charset="0"/>
              </a:defRPr>
            </a:lvl3pPr>
            <a:lvl4pPr marL="1639206" indent="-234172">
              <a:defRPr>
                <a:solidFill>
                  <a:schemeClr val="tx1"/>
                </a:solidFill>
                <a:latin typeface="Arial" charset="0"/>
              </a:defRPr>
            </a:lvl4pPr>
            <a:lvl5pPr marL="2107550" indent="-234172">
              <a:defRPr>
                <a:solidFill>
                  <a:schemeClr val="tx1"/>
                </a:solidFill>
                <a:latin typeface="Arial" charset="0"/>
              </a:defRPr>
            </a:lvl5pPr>
            <a:lvl6pPr marL="2575894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4241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2585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0929" indent="-234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147224-5172-41ED-B5DC-AED783ED55F9}" type="slidenum">
              <a:rPr lang="en-US" altLang="en-US" smtClean="0">
                <a:latin typeface="Times New Roman" pitchFamily="18" charset="0"/>
              </a:rPr>
              <a:pPr/>
              <a:t>30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1071717" y="4926865"/>
            <a:ext cx="5051647" cy="45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67" tIns="46832" rIns="93667" bIns="46832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kumimoji="1" lang="en-GB" altLang="en-US" sz="1200">
                <a:latin typeface="Times New Roman" pitchFamily="18" charset="0"/>
              </a:rPr>
              <a:t>Til þess að ljúka megi samræmismati og stilla vog strax hjá framleiðanda á þyngdarsvið væntanlegs nottkunarstaðar verða ríki að ákvarða þyngdarsvæði á eigin yfirráðasvæði og koma á framfæri.</a:t>
            </a:r>
          </a:p>
        </p:txBody>
      </p:sp>
    </p:spTree>
    <p:extLst>
      <p:ext uri="{BB962C8B-B14F-4D97-AF65-F5344CB8AC3E}">
        <p14:creationId xmlns:p14="http://schemas.microsoft.com/office/powerpoint/2010/main" val="25325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0965" name="Rectangle 1028"/>
          <p:cNvSpPr>
            <a:spLocks noChangeArrowheads="1"/>
          </p:cNvSpPr>
          <p:nvPr/>
        </p:nvSpPr>
        <p:spPr bwMode="auto">
          <a:xfrm>
            <a:off x="1070723" y="4925870"/>
            <a:ext cx="5051743" cy="45084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572" tIns="46287" rIns="92572" bIns="46287"/>
          <a:lstStyle/>
          <a:p>
            <a:pPr eaLnBrk="1" hangingPunct="1">
              <a:spcBef>
                <a:spcPct val="30000"/>
              </a:spcBef>
            </a:pPr>
            <a:r>
              <a:rPr kumimoji="1" lang="en-GB" sz="1200">
                <a:latin typeface="Times New Roman" pitchFamily="18" charset="0"/>
              </a:rPr>
              <a:t>Til þess að ljúka megi samræmismati og stilla vog strax hjá framleiðanda á þyngdarsvið væntanlegs nottkunarstaðar verða ríki að ákvarða þyngdarsvæði á eigin yfirráðasvæði og koma á framfæri.</a:t>
            </a:r>
          </a:p>
        </p:txBody>
      </p:sp>
      <p:sp>
        <p:nvSpPr>
          <p:cNvPr id="4096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0E3C1D85-2746-4AA7-9EE9-095FB912C6C5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389768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0965" name="Rectangle 1028"/>
          <p:cNvSpPr>
            <a:spLocks noChangeArrowheads="1"/>
          </p:cNvSpPr>
          <p:nvPr/>
        </p:nvSpPr>
        <p:spPr bwMode="auto">
          <a:xfrm>
            <a:off x="1070723" y="4925870"/>
            <a:ext cx="5051743" cy="45084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572" tIns="46287" rIns="92572" bIns="46287"/>
          <a:lstStyle/>
          <a:p>
            <a:pPr eaLnBrk="1" hangingPunct="1">
              <a:spcBef>
                <a:spcPct val="30000"/>
              </a:spcBef>
            </a:pPr>
            <a:r>
              <a:rPr kumimoji="1" lang="en-GB" sz="1200">
                <a:latin typeface="Times New Roman" pitchFamily="18" charset="0"/>
              </a:rPr>
              <a:t>Til þess að ljúka megi samræmismati og stilla vog strax hjá framleiðanda á þyngdarsvið væntanlegs nottkunarstaðar verða ríki að ákvarða þyngdarsvæði á eigin yfirráðasvæði og koma á framfæri.</a:t>
            </a:r>
          </a:p>
        </p:txBody>
      </p:sp>
      <p:sp>
        <p:nvSpPr>
          <p:cNvPr id="4096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1C5950EC-D468-4004-8068-B8F56425EBEE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264255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0965" name="Rectangle 1028"/>
          <p:cNvSpPr>
            <a:spLocks noChangeArrowheads="1"/>
          </p:cNvSpPr>
          <p:nvPr/>
        </p:nvSpPr>
        <p:spPr bwMode="auto">
          <a:xfrm>
            <a:off x="1070723" y="4925870"/>
            <a:ext cx="5051743" cy="45084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572" tIns="46287" rIns="92572" bIns="46287"/>
          <a:lstStyle/>
          <a:p>
            <a:pPr eaLnBrk="1" hangingPunct="1">
              <a:spcBef>
                <a:spcPct val="30000"/>
              </a:spcBef>
            </a:pPr>
            <a:r>
              <a:rPr kumimoji="1" lang="en-GB" sz="1200">
                <a:latin typeface="Times New Roman" pitchFamily="18" charset="0"/>
              </a:rPr>
              <a:t>Til þess að ljúka megi samræmismati og stilla vog strax hjá framleiðanda á þyngdarsvið væntanlegs nottkunarstaðar verða ríki að ákvarða þyngdarsvæði á eigin yfirráðasvæði og koma á framfæri.</a:t>
            </a:r>
          </a:p>
        </p:txBody>
      </p:sp>
      <p:sp>
        <p:nvSpPr>
          <p:cNvPr id="4096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EDA5FDB0-A3F3-4B48-8CA5-E454B34A590C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237172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0965" name="Rectangle 1028"/>
          <p:cNvSpPr>
            <a:spLocks noChangeArrowheads="1"/>
          </p:cNvSpPr>
          <p:nvPr/>
        </p:nvSpPr>
        <p:spPr bwMode="auto">
          <a:xfrm>
            <a:off x="1070723" y="4925870"/>
            <a:ext cx="5051743" cy="45084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572" tIns="46287" rIns="92572" bIns="46287"/>
          <a:lstStyle/>
          <a:p>
            <a:pPr eaLnBrk="1" hangingPunct="1">
              <a:spcBef>
                <a:spcPct val="30000"/>
              </a:spcBef>
            </a:pPr>
            <a:r>
              <a:rPr kumimoji="1" lang="en-GB" sz="1200">
                <a:latin typeface="Times New Roman" pitchFamily="18" charset="0"/>
              </a:rPr>
              <a:t>Til þess að ljúka megi samræmismati og stilla vog strax hjá framleiðanda á þyngdarsvið væntanlegs nottkunarstaðar verða ríki að ákvarða þyngdarsvæði á eigin yfirráðasvæði og koma á framfæri.</a:t>
            </a:r>
          </a:p>
        </p:txBody>
      </p:sp>
      <p:sp>
        <p:nvSpPr>
          <p:cNvPr id="40966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3EB38C6A-419D-4839-A807-1F8DD5CB2100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66648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Mælifræðisvið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6B1701-8A42-4A9F-9BD7-B18274D034C7}" type="datetime1">
              <a:rPr lang="is-IS" smtClean="0"/>
              <a:t>23.1.2020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Vigtarmannanámskeið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25D00E8-8F49-4B68-A1CF-D52A28C0AA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Mælifræðisvið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029CDFB-3C2B-497A-B77C-44D166FC10CB}" type="datetime1">
              <a:rPr lang="is-IS" smtClean="0"/>
              <a:t>23.1.2020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Vigtarmannanámskeið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25D00E8-8F49-4B68-A1CF-D52A28C0AA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3040"/>
            <a:r>
              <a:rPr lang="en-US" smtClean="0"/>
              <a:t>Mælifræðisvið</a:t>
            </a: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GB" smtClean="0"/>
              <a:t>WELMEC gerir þá kröfu að frávik í aflestri vogar vegna breytingar á þyngdarsviði innan sama þyngdarsvæðis valdi ekki meiri óvissu en 1/3 af leyfilegu hámarksfráviki (MPE).</a:t>
            </a:r>
          </a:p>
          <a:p>
            <a:pPr eaLnBrk="1" hangingPunct="1"/>
            <a:endParaRPr lang="en-GB" smtClean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4646"/>
            <a:fld id="{C8E6D351-063B-413C-8709-0F445C4075BF}" type="datetime1">
              <a:rPr lang="is-IS" smtClean="0"/>
              <a:pPr defTabSz="924646"/>
              <a:t>23.1.2020</a:t>
            </a:fld>
            <a:endParaRPr lang="en-US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4646"/>
            <a:r>
              <a:rPr lang="en-US" smtClean="0"/>
              <a:t>Vigtarmannanámskeið</a:t>
            </a:r>
          </a:p>
        </p:txBody>
      </p:sp>
    </p:spTree>
    <p:extLst>
      <p:ext uri="{BB962C8B-B14F-4D97-AF65-F5344CB8AC3E}">
        <p14:creationId xmlns:p14="http://schemas.microsoft.com/office/powerpoint/2010/main" val="272752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onut 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1" name="Object 27"/>
          <p:cNvGraphicFramePr>
            <a:graphicFrameLocks noChangeAspect="1"/>
          </p:cNvGraphicFramePr>
          <p:nvPr/>
        </p:nvGraphicFramePr>
        <p:xfrm>
          <a:off x="7740650" y="404813"/>
          <a:ext cx="12239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1" name="Photo Editor Photo" r:id="rId3" imgW="4277322" imgH="2352381" progId="">
                  <p:embed/>
                </p:oleObj>
              </mc:Choice>
              <mc:Fallback>
                <p:oleObj name="Photo Editor Photo" r:id="rId3" imgW="4277322" imgH="2352381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04813"/>
                        <a:ext cx="1223963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6A6AC-8031-4867-B5A8-A87E758B54F0}" type="datetime1">
              <a:rPr lang="en-GB" smtClean="0"/>
              <a:t>23/01/2020</a:t>
            </a:fld>
            <a:endParaRPr lang="en-US"/>
          </a:p>
        </p:txBody>
      </p:sp>
      <p:sp>
        <p:nvSpPr>
          <p:cNvPr id="13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B5769-04F6-4B6E-A24F-7CA441484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EED2-AE13-4C9A-920D-F78E4C4A2470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A82D-1E48-42CC-91EE-37EE234B0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50AD-B0A5-4377-B0D8-754A043274DB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DBA6-DBB9-4AD0-8E48-C6CB3377A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D7A4-D088-4034-B09D-6AA1C2C2B34F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4B75-7382-47F3-8697-140D4529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7776-68B1-4B1D-9C41-DC3D88278327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5CB8-66A7-45C3-8BAE-075930E2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57B8-7BE2-4589-B4B2-F2637A8C9C5E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4AF5-8218-4FD9-AAFB-0E4ACFE94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D34F-D218-4952-8815-6CB5E1383DFA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2538-5010-40AC-9886-FC6A309C1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8A3B-939E-4651-8B57-3FF577DA654F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B4A1-CD4C-495F-907B-781A8D74C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375A44-926B-4438-AE1E-EF860E2075BA}" type="datetime1">
              <a:rPr lang="en-GB" smtClean="0"/>
              <a:t>23/01/2020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190491-376E-4D99-BD7D-57F7DDA31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996C-7000-4CCE-8B23-5372935A6990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7B51-93B0-4447-93CE-3C7E5711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DA4734-6C23-4858-8D9A-B4EACCF04095}" type="datetime1">
              <a:rPr lang="en-GB" smtClean="0"/>
              <a:t>23/01/2020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168DD-44DB-4C2A-9E01-D3090DAD9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871C-FFF4-4F22-9469-66F91364AE00}" type="datetime1">
              <a:rPr lang="en-GB" smtClean="0"/>
              <a:t>23/01/2020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C1FB-065B-41FE-B70C-5B70D4896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B950A2-32C4-47CE-B094-BC6459DE4347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D4BE4-9E09-4342-818F-54EAEBF61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4758C0-859B-4260-8F1B-BAC55454E16C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1EE95C-AF10-4B5B-BEFD-0D85112E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B7EF4-0B00-4509-853B-E2DE512B3074}" type="datetime1">
              <a:rPr lang="en-GB" smtClean="0"/>
              <a:t>23/01/2020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5B1705-B1F5-4E5D-9D64-BE0D0CF1D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44FA64-6DB3-43DF-AF09-6997428D1FC0}" type="datetime1">
              <a:rPr lang="en-GB" smtClean="0"/>
              <a:t>23/01/2020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CD85FF8-D0CA-410B-9712-7D300676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7740650" y="404813"/>
          <a:ext cx="12239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hoto Editor Photo" r:id="rId18" imgW="4277322" imgH="2352381" progId="">
                  <p:embed/>
                </p:oleObj>
              </mc:Choice>
              <mc:Fallback>
                <p:oleObj name="Photo Editor Photo" r:id="rId18" imgW="4277322" imgH="2352381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04813"/>
                        <a:ext cx="1223963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9" r:id="rId2"/>
    <p:sldLayoutId id="2147483889" r:id="rId3"/>
    <p:sldLayoutId id="2147483880" r:id="rId4"/>
    <p:sldLayoutId id="2147483890" r:id="rId5"/>
    <p:sldLayoutId id="2147483881" r:id="rId6"/>
    <p:sldLayoutId id="2147483891" r:id="rId7"/>
    <p:sldLayoutId id="2147483892" r:id="rId8"/>
    <p:sldLayoutId id="2147483893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npl.co.uk/npl/publications/length/images/eiffel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as.org/calibration/schedules/actual/0823Calibration%20Multiple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ytendastofa.is/fyrirtaeki/loggilding-vigtarmanna/umsokn-og-bradabirgaloggilding/" TargetMode="External"/><Relationship Id="rId2" Type="http://schemas.openxmlformats.org/officeDocument/2006/relationships/hyperlink" Target="http://www.neytendastofa.is/default.aspx?PageID=dd77b2d5-63ec-11e3-a593-00505686480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ytendastofa.is/lisalib/getfile.aspx?itemid=2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ornartidindi.is/Advert.aspx?ID=4041cfbd-c9b3-421c-857f-b6500d44078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>
                <a:solidFill>
                  <a:schemeClr val="tx2">
                    <a:satMod val="130000"/>
                  </a:schemeClr>
                </a:solidFill>
              </a:rPr>
              <a:t>Mælifræði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faggilding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og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kvörðun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4459882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 smtClean="0"/>
              <a:t>Mælifræðisvið</a:t>
            </a:r>
            <a:r>
              <a:rPr lang="en-US" b="1" dirty="0" smtClean="0"/>
              <a:t> </a:t>
            </a:r>
            <a:r>
              <a:rPr lang="en-US" b="1" dirty="0" err="1" smtClean="0"/>
              <a:t>Neytendastofu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s-IS" b="1" dirty="0" smtClean="0"/>
              <a:t>Benedikt G. Waage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s-IS" b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000" dirty="0" smtClean="0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28600"/>
            <a:ext cx="7615237" cy="836613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Kvörðun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1143000" algn="l"/>
              </a:tabLst>
            </a:pPr>
            <a:r>
              <a:rPr lang="en-GB" sz="2800" err="1" smtClean="0"/>
              <a:t>Kvörðun</a:t>
            </a:r>
            <a:r>
              <a:rPr lang="en-GB" sz="2800" smtClean="0"/>
              <a:t> </a:t>
            </a:r>
            <a:r>
              <a:rPr lang="en-GB" sz="2800" err="1" smtClean="0"/>
              <a:t>er</a:t>
            </a:r>
            <a:r>
              <a:rPr lang="en-GB" sz="2800" smtClean="0"/>
              <a:t> </a:t>
            </a:r>
            <a:r>
              <a:rPr lang="en-GB" sz="2800" err="1" smtClean="0"/>
              <a:t>samanburður</a:t>
            </a:r>
            <a:r>
              <a:rPr lang="en-GB" sz="2800" smtClean="0"/>
              <a:t> </a:t>
            </a:r>
            <a:r>
              <a:rPr lang="is-IS" sz="2800" smtClean="0"/>
              <a:t>mælitækis </a:t>
            </a:r>
            <a:r>
              <a:rPr lang="en-GB" sz="2800" err="1" smtClean="0"/>
              <a:t>við</a:t>
            </a:r>
            <a:r>
              <a:rPr lang="en-GB" sz="2800" smtClean="0"/>
              <a:t> </a:t>
            </a:r>
            <a:r>
              <a:rPr lang="en-GB" sz="2800" err="1" smtClean="0"/>
              <a:t>mæligrunn</a:t>
            </a:r>
            <a:r>
              <a:rPr lang="is-IS" sz="2800" smtClean="0"/>
              <a:t> til að finna frávik og óvissu</a:t>
            </a:r>
          </a:p>
          <a:p>
            <a:pPr eaLnBrk="1" hangingPunct="1">
              <a:tabLst>
                <a:tab pos="1143000" algn="l"/>
              </a:tabLst>
            </a:pPr>
            <a:r>
              <a:rPr lang="is-IS" sz="2800" smtClean="0"/>
              <a:t>Tilgangur kvörðunar er að: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is-IS" sz="2400" smtClean="0"/>
              <a:t>tryggja réttar mælingar - 1 kg sé alls staðar eins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is-IS" sz="2400" smtClean="0"/>
              <a:t>ákvarða nákvæmni mælitækis - frávik frá réttu gildi og óvissu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is-IS" sz="2400" smtClean="0"/>
              <a:t>auka traust – kvörðunarmiði á mælitæki sýnir að það hefur verið prófað</a:t>
            </a:r>
            <a:endParaRPr lang="en-GB" sz="2400" smtClean="0"/>
          </a:p>
          <a:p>
            <a:pPr eaLnBrk="1" hangingPunct="1">
              <a:tabLst>
                <a:tab pos="1143000" algn="l"/>
              </a:tabLst>
            </a:pPr>
            <a:endParaRPr lang="is-IS" sz="2800" smtClean="0"/>
          </a:p>
          <a:p>
            <a:pPr eaLnBrk="1" hangingPunct="1">
              <a:tabLst>
                <a:tab pos="1143000" algn="l"/>
              </a:tabLst>
            </a:pPr>
            <a:endParaRPr lang="is-IS" sz="2800" smtClean="0"/>
          </a:p>
          <a:p>
            <a:pPr eaLnBrk="1" hangingPunct="1">
              <a:tabLst>
                <a:tab pos="1143000" algn="l"/>
              </a:tabLst>
            </a:pPr>
            <a:endParaRPr lang="en-GB" sz="1400" b="1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175980-E29D-4EEF-957C-73EF204D19C8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5CAF9-632A-4CE3-A037-BC7175CD52B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79413"/>
            <a:ext cx="7686675" cy="841375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Notendur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kvörðunarþjónustu</a:t>
            </a:r>
            <a:endParaRPr lang="en-GB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214422"/>
            <a:ext cx="7429552" cy="5033978"/>
          </a:xfrm>
        </p:spPr>
        <p:txBody>
          <a:bodyPr/>
          <a:lstStyle/>
          <a:p>
            <a:pPr eaLnBrk="1" hangingPunct="1">
              <a:tabLst>
                <a:tab pos="1143000" algn="l"/>
              </a:tabLst>
            </a:pPr>
            <a:r>
              <a:rPr lang="en-GB" dirty="0" err="1" smtClean="0"/>
              <a:t>Fyrirtæki</a:t>
            </a:r>
            <a:r>
              <a:rPr lang="en-GB" dirty="0" smtClean="0"/>
              <a:t> </a:t>
            </a:r>
            <a:r>
              <a:rPr lang="en-GB" dirty="0" err="1" smtClean="0"/>
              <a:t>með</a:t>
            </a:r>
            <a:r>
              <a:rPr lang="en-GB" dirty="0" smtClean="0"/>
              <a:t> </a:t>
            </a:r>
            <a:r>
              <a:rPr lang="en-GB" dirty="0" err="1" smtClean="0"/>
              <a:t>gæðakerfi</a:t>
            </a:r>
            <a:r>
              <a:rPr lang="en-GB" dirty="0" smtClean="0"/>
              <a:t> </a:t>
            </a:r>
          </a:p>
          <a:p>
            <a:pPr lvl="1" eaLnBrk="1" hangingPunct="1">
              <a:tabLst>
                <a:tab pos="1143000" algn="l"/>
              </a:tabLst>
            </a:pPr>
            <a:r>
              <a:rPr lang="en-GB" sz="2400" dirty="0" err="1" smtClean="0"/>
              <a:t>Lyfjafyrirtæki</a:t>
            </a:r>
            <a:r>
              <a:rPr lang="en-GB" sz="2400" dirty="0" smtClean="0"/>
              <a:t>, </a:t>
            </a:r>
            <a:r>
              <a:rPr lang="en-GB" sz="2400" dirty="0" err="1" smtClean="0"/>
              <a:t>rannsóknarstofur</a:t>
            </a:r>
            <a:r>
              <a:rPr lang="en-GB" sz="2400" dirty="0" smtClean="0"/>
              <a:t>, </a:t>
            </a:r>
            <a:r>
              <a:rPr lang="en-GB" sz="2400" dirty="0" err="1" smtClean="0"/>
              <a:t>orkufyrirtæki</a:t>
            </a:r>
            <a:r>
              <a:rPr lang="en-GB" sz="2400" dirty="0" smtClean="0"/>
              <a:t>, </a:t>
            </a:r>
            <a:r>
              <a:rPr lang="en-GB" sz="2400" dirty="0" err="1" smtClean="0"/>
              <a:t>verkfræðistofur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framleiðendur</a:t>
            </a:r>
            <a:r>
              <a:rPr lang="en-GB" sz="2400" dirty="0" smtClean="0"/>
              <a:t>, </a:t>
            </a:r>
            <a:r>
              <a:rPr lang="en-GB" sz="2400" dirty="0" err="1" smtClean="0"/>
              <a:t>aðilar</a:t>
            </a:r>
            <a:r>
              <a:rPr lang="en-GB" sz="2400" dirty="0" smtClean="0"/>
              <a:t> </a:t>
            </a:r>
            <a:r>
              <a:rPr lang="en-GB" sz="2400" dirty="0" err="1" smtClean="0"/>
              <a:t>sem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e-</a:t>
            </a:r>
            <a:r>
              <a:rPr lang="en-GB" sz="2400" dirty="0" err="1" smtClean="0"/>
              <a:t>merkja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smtClean="0"/>
              <a:t>CE-</a:t>
            </a:r>
            <a:r>
              <a:rPr lang="en-GB" sz="2400" dirty="0" err="1" smtClean="0"/>
              <a:t>merkja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fleiri</a:t>
            </a:r>
            <a:endParaRPr lang="en-GB" sz="2400" dirty="0" smtClean="0"/>
          </a:p>
          <a:p>
            <a:pPr eaLnBrk="1" hangingPunct="1">
              <a:tabLst>
                <a:tab pos="1143000" algn="l"/>
              </a:tabLst>
            </a:pPr>
            <a:r>
              <a:rPr lang="en-GB" dirty="0" err="1" smtClean="0"/>
              <a:t>Eftirlitsaðilar</a:t>
            </a:r>
            <a:endParaRPr lang="en-GB" dirty="0" smtClean="0"/>
          </a:p>
          <a:p>
            <a:pPr lvl="1" eaLnBrk="1" hangingPunct="1">
              <a:tabLst>
                <a:tab pos="1143000" algn="l"/>
              </a:tabLst>
            </a:pPr>
            <a:r>
              <a:rPr lang="en-GB" sz="2400" dirty="0" err="1" smtClean="0"/>
              <a:t>Opinberir</a:t>
            </a:r>
            <a:r>
              <a:rPr lang="en-GB" sz="2400" dirty="0" smtClean="0"/>
              <a:t> </a:t>
            </a:r>
            <a:r>
              <a:rPr lang="en-GB" sz="2400" dirty="0" err="1" smtClean="0"/>
              <a:t>aðilar</a:t>
            </a:r>
            <a:r>
              <a:rPr lang="en-GB" sz="2400" dirty="0" smtClean="0"/>
              <a:t>, </a:t>
            </a:r>
            <a:r>
              <a:rPr lang="en-GB" sz="2400" dirty="0" err="1" smtClean="0"/>
              <a:t>t.d</a:t>
            </a:r>
            <a:r>
              <a:rPr lang="en-GB" sz="2400" dirty="0" smtClean="0"/>
              <a:t>. </a:t>
            </a:r>
            <a:r>
              <a:rPr lang="en-GB" sz="2400" dirty="0" err="1" smtClean="0"/>
              <a:t>löggæsla</a:t>
            </a:r>
            <a:r>
              <a:rPr lang="en-GB" sz="2400" dirty="0" smtClean="0"/>
              <a:t>, </a:t>
            </a:r>
            <a:r>
              <a:rPr lang="en-GB" sz="2400" dirty="0" err="1" smtClean="0"/>
              <a:t>löggildingaraðilar</a:t>
            </a:r>
            <a:r>
              <a:rPr lang="en-GB" sz="2400" dirty="0" smtClean="0"/>
              <a:t>, </a:t>
            </a:r>
            <a:r>
              <a:rPr lang="en-GB" sz="2400" dirty="0" err="1" smtClean="0"/>
              <a:t>skoðunarstofur</a:t>
            </a:r>
            <a:r>
              <a:rPr lang="en-GB" sz="2400" dirty="0" smtClean="0"/>
              <a:t>, </a:t>
            </a:r>
            <a:r>
              <a:rPr lang="en-GB" sz="2400" dirty="0" err="1" smtClean="0"/>
              <a:t>rafveitur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fleiri</a:t>
            </a:r>
            <a:endParaRPr lang="en-GB" sz="2400" dirty="0" smtClean="0"/>
          </a:p>
          <a:p>
            <a:pPr eaLnBrk="1" hangingPunct="1">
              <a:tabLst>
                <a:tab pos="1143000" algn="l"/>
              </a:tabLst>
            </a:pPr>
            <a:r>
              <a:rPr lang="en-GB" dirty="0" err="1" smtClean="0"/>
              <a:t>Aðilar</a:t>
            </a:r>
            <a:r>
              <a:rPr lang="en-GB" dirty="0" smtClean="0"/>
              <a:t> </a:t>
            </a:r>
            <a:r>
              <a:rPr lang="en-GB" dirty="0" err="1" smtClean="0"/>
              <a:t>undir</a:t>
            </a:r>
            <a:r>
              <a:rPr lang="en-GB" dirty="0" smtClean="0"/>
              <a:t> </a:t>
            </a:r>
            <a:r>
              <a:rPr lang="en-GB" dirty="0" err="1" smtClean="0"/>
              <a:t>eftirliti</a:t>
            </a:r>
            <a:endParaRPr lang="en-GB" dirty="0" smtClean="0"/>
          </a:p>
          <a:p>
            <a:pPr lvl="1" eaLnBrk="1" hangingPunct="1">
              <a:tabLst>
                <a:tab pos="1143000" algn="l"/>
              </a:tabLst>
            </a:pPr>
            <a:r>
              <a:rPr lang="en-GB" sz="2400" dirty="0" err="1" smtClean="0"/>
              <a:t>Gúmmíbátaþjónustur</a:t>
            </a:r>
            <a:r>
              <a:rPr lang="en-GB" sz="2400" dirty="0" smtClean="0"/>
              <a:t>,  </a:t>
            </a:r>
            <a:r>
              <a:rPr lang="en-GB" sz="2400" dirty="0" err="1" smtClean="0"/>
              <a:t>flugvélaverkstæði</a:t>
            </a:r>
            <a:r>
              <a:rPr lang="en-GB" sz="2400" dirty="0" smtClean="0"/>
              <a:t>,  </a:t>
            </a:r>
            <a:r>
              <a:rPr lang="en-GB" sz="2400" dirty="0" err="1" smtClean="0"/>
              <a:t>bílaverkstæði</a:t>
            </a:r>
            <a:r>
              <a:rPr lang="en-GB" sz="2400" dirty="0" smtClean="0"/>
              <a:t> </a:t>
            </a:r>
            <a:r>
              <a:rPr lang="en-GB" sz="2400" dirty="0" err="1" smtClean="0"/>
              <a:t>og</a:t>
            </a:r>
            <a:r>
              <a:rPr lang="en-GB" sz="2400" dirty="0" smtClean="0"/>
              <a:t> </a:t>
            </a:r>
            <a:r>
              <a:rPr lang="en-GB" sz="2400" dirty="0" err="1" smtClean="0"/>
              <a:t>fleiri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3BE0E4-257C-4E4C-9A02-246827A138EE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3F105-F5A0-47A2-A0E4-B715BAE332C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686675" cy="836613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Helst</a:t>
            </a:r>
            <a:r>
              <a:rPr lang="is-IS" dirty="0" smtClean="0">
                <a:solidFill>
                  <a:schemeClr val="tx2">
                    <a:satMod val="13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kvarða</a:t>
            </a:r>
            <a:r>
              <a:rPr lang="is-IS" dirty="0" smtClean="0">
                <a:solidFill>
                  <a:schemeClr val="tx2">
                    <a:satMod val="130000"/>
                  </a:schemeClr>
                </a:solidFill>
              </a:rPr>
              <a:t>nir Neytendastofu</a:t>
            </a:r>
            <a:endParaRPr lang="en-GB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590511-9AD4-4A25-8463-F6EBD0FB933A}" type="datetime1">
              <a:rPr lang="en-GB" smtClean="0"/>
              <a:t>23/01/2020</a:t>
            </a:fld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A3793-9982-4E8B-9418-4D5D9B9CE98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836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20791"/>
              </p:ext>
            </p:extLst>
          </p:nvPr>
        </p:nvGraphicFramePr>
        <p:xfrm>
          <a:off x="1331640" y="1484784"/>
          <a:ext cx="7010400" cy="4032448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Tæki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Fjöldi </a:t>
                      </a:r>
                      <a:r>
                        <a:rPr kumimoji="0" lang="is-I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2019 </a:t>
                      </a:r>
                      <a:r>
                        <a:rPr kumimoji="0" lang="is-I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is-I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2018)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Lóð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368 (750)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Hitamælar, -nemar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164 (211)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Vogir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93 (62</a:t>
                      </a:r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Kraftur, hersla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33 </a:t>
                      </a:r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(33)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Þrýstingur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27 </a:t>
                      </a:r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(</a:t>
                      </a:r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34)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Rafmagnsmælar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46 (41)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Lengd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b="0" i="0" u="none" strike="noStrike" dirty="0" smtClean="0">
                          <a:effectLst/>
                          <a:latin typeface="Arial"/>
                        </a:rPr>
                        <a:t>13 (10)</a:t>
                      </a:r>
                      <a:endParaRPr lang="is-IS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686675" cy="836613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Mæligrunnur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1143000" algn="l"/>
              </a:tabLst>
            </a:pPr>
            <a:r>
              <a:rPr lang="en-GB" sz="3100" dirty="0" err="1" smtClean="0"/>
              <a:t>Skilgreining</a:t>
            </a:r>
            <a:r>
              <a:rPr lang="en-GB" sz="3100" dirty="0" smtClean="0"/>
              <a:t> </a:t>
            </a:r>
            <a:r>
              <a:rPr lang="en-GB" sz="3100" dirty="0" err="1" smtClean="0"/>
              <a:t>úr</a:t>
            </a:r>
            <a:r>
              <a:rPr lang="en-GB" sz="3100" dirty="0" smtClean="0"/>
              <a:t> </a:t>
            </a:r>
            <a:r>
              <a:rPr lang="en-GB" sz="3100" dirty="0" err="1" smtClean="0"/>
              <a:t>lögum</a:t>
            </a:r>
            <a:r>
              <a:rPr lang="en-GB" sz="3100" dirty="0" smtClean="0"/>
              <a:t> </a:t>
            </a:r>
            <a:r>
              <a:rPr lang="en-GB" sz="3100" dirty="0" err="1" smtClean="0"/>
              <a:t>nr</a:t>
            </a:r>
            <a:r>
              <a:rPr lang="en-GB" sz="3100" dirty="0" smtClean="0"/>
              <a:t>. 91/2006</a:t>
            </a:r>
          </a:p>
          <a:p>
            <a:pPr eaLnBrk="1" hangingPunct="1">
              <a:tabLst>
                <a:tab pos="1143000" algn="l"/>
              </a:tabLst>
            </a:pPr>
            <a:endParaRPr lang="en-GB" sz="3100" dirty="0" smtClean="0"/>
          </a:p>
          <a:p>
            <a:pPr eaLnBrk="1" hangingPunct="1">
              <a:tabLst>
                <a:tab pos="1143000" algn="l"/>
              </a:tabLst>
            </a:pPr>
            <a:r>
              <a:rPr lang="en-GB" sz="3100" dirty="0"/>
              <a:t>„</a:t>
            </a:r>
            <a:r>
              <a:rPr lang="en-GB" sz="3100" dirty="0" err="1" smtClean="0"/>
              <a:t>Mæligrunnur</a:t>
            </a:r>
            <a:r>
              <a:rPr lang="en-GB" sz="3100" dirty="0" smtClean="0"/>
              <a:t> </a:t>
            </a:r>
            <a:r>
              <a:rPr lang="en-GB" sz="3100" dirty="0" err="1" smtClean="0"/>
              <a:t>er</a:t>
            </a:r>
            <a:r>
              <a:rPr lang="en-GB" sz="3100" dirty="0" smtClean="0"/>
              <a:t> </a:t>
            </a:r>
            <a:r>
              <a:rPr lang="en-GB" sz="3100" dirty="0" err="1" smtClean="0"/>
              <a:t>efnismát</a:t>
            </a:r>
            <a:r>
              <a:rPr lang="en-GB" sz="3100" dirty="0" smtClean="0"/>
              <a:t>, </a:t>
            </a:r>
            <a:r>
              <a:rPr lang="en-GB" sz="3100" dirty="0" err="1" smtClean="0"/>
              <a:t>mælitæki</a:t>
            </a:r>
            <a:r>
              <a:rPr lang="en-GB" sz="3100" dirty="0" smtClean="0"/>
              <a:t>, </a:t>
            </a:r>
            <a:r>
              <a:rPr lang="en-GB" sz="3100" dirty="0" err="1" smtClean="0"/>
              <a:t>viðmiðunarefni</a:t>
            </a:r>
            <a:r>
              <a:rPr lang="en-GB" sz="3100" dirty="0" smtClean="0"/>
              <a:t> </a:t>
            </a:r>
            <a:r>
              <a:rPr lang="en-GB" sz="3100" dirty="0" err="1" smtClean="0"/>
              <a:t>eða</a:t>
            </a:r>
            <a:r>
              <a:rPr lang="en-GB" sz="3100" dirty="0" smtClean="0"/>
              <a:t> </a:t>
            </a:r>
            <a:r>
              <a:rPr lang="en-GB" sz="3100" dirty="0" err="1" smtClean="0"/>
              <a:t>mælikerfi</a:t>
            </a:r>
            <a:r>
              <a:rPr lang="en-GB" sz="3100" dirty="0" smtClean="0"/>
              <a:t> </a:t>
            </a:r>
            <a:r>
              <a:rPr lang="en-GB" sz="3100" dirty="0" err="1" smtClean="0"/>
              <a:t>sem</a:t>
            </a:r>
            <a:r>
              <a:rPr lang="en-GB" sz="3100" dirty="0" smtClean="0"/>
              <a:t> </a:t>
            </a:r>
            <a:r>
              <a:rPr lang="en-GB" sz="3100" dirty="0" err="1" smtClean="0"/>
              <a:t>ætlað</a:t>
            </a:r>
            <a:r>
              <a:rPr lang="en-GB" sz="3100" dirty="0" smtClean="0"/>
              <a:t> </a:t>
            </a:r>
            <a:r>
              <a:rPr lang="en-GB" sz="3100" dirty="0" err="1" smtClean="0"/>
              <a:t>er</a:t>
            </a:r>
            <a:r>
              <a:rPr lang="en-GB" sz="3100" dirty="0" smtClean="0"/>
              <a:t> </a:t>
            </a:r>
            <a:r>
              <a:rPr lang="en-GB" sz="3100" dirty="0" err="1" smtClean="0"/>
              <a:t>til</a:t>
            </a:r>
            <a:r>
              <a:rPr lang="en-GB" sz="3100" dirty="0" smtClean="0"/>
              <a:t> </a:t>
            </a:r>
            <a:r>
              <a:rPr lang="en-GB" sz="3100" dirty="0" err="1" smtClean="0"/>
              <a:t>að</a:t>
            </a:r>
            <a:r>
              <a:rPr lang="en-GB" sz="3100" dirty="0" smtClean="0"/>
              <a:t> </a:t>
            </a:r>
            <a:r>
              <a:rPr lang="en-GB" sz="3100" dirty="0" err="1" smtClean="0"/>
              <a:t>skilgreina</a:t>
            </a:r>
            <a:r>
              <a:rPr lang="en-GB" sz="3100" dirty="0" smtClean="0"/>
              <a:t>, </a:t>
            </a:r>
            <a:r>
              <a:rPr lang="en-GB" sz="3100" dirty="0" err="1" smtClean="0"/>
              <a:t>raungera</a:t>
            </a:r>
            <a:r>
              <a:rPr lang="en-GB" sz="3100" dirty="0" smtClean="0"/>
              <a:t>, </a:t>
            </a:r>
            <a:r>
              <a:rPr lang="en-GB" sz="3100" dirty="0" err="1" smtClean="0"/>
              <a:t>varðveita</a:t>
            </a:r>
            <a:r>
              <a:rPr lang="en-GB" sz="3100" dirty="0" smtClean="0"/>
              <a:t>, </a:t>
            </a:r>
            <a:r>
              <a:rPr lang="en-GB" sz="3100" dirty="0" err="1" smtClean="0"/>
              <a:t>birta</a:t>
            </a:r>
            <a:r>
              <a:rPr lang="en-GB" sz="3100" dirty="0" smtClean="0"/>
              <a:t> </a:t>
            </a:r>
            <a:r>
              <a:rPr lang="en-GB" sz="3100" dirty="0" err="1" smtClean="0"/>
              <a:t>eða</a:t>
            </a:r>
            <a:r>
              <a:rPr lang="en-GB" sz="3100" dirty="0" smtClean="0"/>
              <a:t> </a:t>
            </a:r>
            <a:r>
              <a:rPr lang="en-GB" sz="3100" dirty="0" err="1" smtClean="0"/>
              <a:t>endurgera</a:t>
            </a:r>
            <a:r>
              <a:rPr lang="en-GB" sz="3100" dirty="0" smtClean="0"/>
              <a:t> </a:t>
            </a:r>
            <a:r>
              <a:rPr lang="en-GB" sz="3100" dirty="0" err="1" smtClean="0"/>
              <a:t>mælieiningu</a:t>
            </a:r>
            <a:r>
              <a:rPr lang="en-GB" sz="3100" dirty="0" smtClean="0"/>
              <a:t> </a:t>
            </a:r>
            <a:r>
              <a:rPr lang="en-GB" sz="3100" dirty="0" err="1" smtClean="0"/>
              <a:t>eða</a:t>
            </a:r>
            <a:r>
              <a:rPr lang="en-GB" sz="3100" dirty="0" smtClean="0"/>
              <a:t> </a:t>
            </a:r>
            <a:r>
              <a:rPr lang="en-GB" sz="3100" dirty="0" err="1" smtClean="0"/>
              <a:t>eina</a:t>
            </a:r>
            <a:r>
              <a:rPr lang="en-GB" sz="3100" dirty="0" smtClean="0"/>
              <a:t> </a:t>
            </a:r>
            <a:r>
              <a:rPr lang="en-GB" sz="3100" dirty="0" err="1" smtClean="0"/>
              <a:t>eða</a:t>
            </a:r>
            <a:r>
              <a:rPr lang="en-GB" sz="3100" dirty="0" smtClean="0"/>
              <a:t> </a:t>
            </a:r>
            <a:r>
              <a:rPr lang="en-GB" sz="3100" dirty="0" err="1" smtClean="0"/>
              <a:t>fleiri</a:t>
            </a:r>
            <a:r>
              <a:rPr lang="en-GB" sz="3100" dirty="0" smtClean="0"/>
              <a:t> </a:t>
            </a:r>
            <a:r>
              <a:rPr lang="en-GB" sz="3100" dirty="0" err="1" smtClean="0"/>
              <a:t>stærðir</a:t>
            </a:r>
            <a:r>
              <a:rPr lang="en-GB" sz="3100" dirty="0" smtClean="0"/>
              <a:t> </a:t>
            </a:r>
            <a:r>
              <a:rPr lang="en-GB" sz="3100" dirty="0" err="1" smtClean="0"/>
              <a:t>sem</a:t>
            </a:r>
            <a:r>
              <a:rPr lang="en-GB" sz="3100" dirty="0" smtClean="0"/>
              <a:t> </a:t>
            </a:r>
            <a:r>
              <a:rPr lang="en-GB" sz="3100" dirty="0" err="1" smtClean="0"/>
              <a:t>hafa</a:t>
            </a:r>
            <a:r>
              <a:rPr lang="en-GB" sz="3100" dirty="0" smtClean="0"/>
              <a:t> </a:t>
            </a:r>
            <a:r>
              <a:rPr lang="en-GB" sz="3100" dirty="0" err="1" smtClean="0"/>
              <a:t>skal</a:t>
            </a:r>
            <a:r>
              <a:rPr lang="en-GB" sz="3100" dirty="0" smtClean="0"/>
              <a:t> </a:t>
            </a:r>
            <a:r>
              <a:rPr lang="en-GB" sz="3100" dirty="0" err="1" smtClean="0"/>
              <a:t>til</a:t>
            </a:r>
            <a:r>
              <a:rPr lang="en-GB" sz="3100" dirty="0" smtClean="0"/>
              <a:t> </a:t>
            </a:r>
            <a:r>
              <a:rPr lang="en-GB" sz="3100" dirty="0" err="1" smtClean="0"/>
              <a:t>viðmiðunar</a:t>
            </a:r>
            <a:r>
              <a:rPr lang="en-GB" sz="3100" dirty="0" smtClean="0"/>
              <a:t>“</a:t>
            </a:r>
            <a:endParaRPr lang="en-GB" sz="33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D623B3-132F-41C6-A140-FF853406C51F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C931A-2288-430C-BAFA-C1FCA5302BC7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686675" cy="836613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smtClean="0">
                <a:solidFill>
                  <a:schemeClr val="tx2">
                    <a:satMod val="130000"/>
                  </a:schemeClr>
                </a:solidFill>
              </a:rPr>
              <a:t>Mæligrunnar Íslands, </a:t>
            </a:r>
            <a:r>
              <a:rPr lang="en-GB" sz="1800" smtClean="0">
                <a:solidFill>
                  <a:schemeClr val="tx2">
                    <a:satMod val="130000"/>
                  </a:schemeClr>
                </a:solidFill>
              </a:rPr>
              <a:t>dæmi</a:t>
            </a:r>
            <a:endParaRPr lang="en-GB" sz="40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1143000" algn="l"/>
              </a:tabLst>
            </a:pPr>
            <a:r>
              <a:rPr lang="en-GB" sz="2800" dirty="0" smtClean="0"/>
              <a:t>E2 </a:t>
            </a:r>
            <a:r>
              <a:rPr lang="en-GB" sz="2800" dirty="0" err="1" smtClean="0"/>
              <a:t>Mettler</a:t>
            </a:r>
            <a:r>
              <a:rPr lang="en-GB" sz="2800" dirty="0" smtClean="0"/>
              <a:t> Toledo </a:t>
            </a:r>
            <a:r>
              <a:rPr lang="en-GB" sz="2800" dirty="0" err="1" smtClean="0"/>
              <a:t>lóðasett</a:t>
            </a:r>
            <a:r>
              <a:rPr lang="en-GB" sz="2800" dirty="0" smtClean="0"/>
              <a:t>, </a:t>
            </a:r>
            <a:r>
              <a:rPr lang="en-GB" sz="2800" dirty="0" err="1" smtClean="0"/>
              <a:t>landsmæligrunnur</a:t>
            </a:r>
            <a:r>
              <a:rPr lang="en-GB" sz="2800" dirty="0" smtClean="0"/>
              <a:t> </a:t>
            </a:r>
            <a:r>
              <a:rPr lang="en-GB" sz="2800" dirty="0" err="1" smtClean="0"/>
              <a:t>massa</a:t>
            </a:r>
            <a:r>
              <a:rPr lang="en-GB" sz="2800" dirty="0" smtClean="0"/>
              <a:t> - </a:t>
            </a:r>
            <a:r>
              <a:rPr lang="en-GB" sz="2800" dirty="0" err="1" smtClean="0"/>
              <a:t>kvarðaður</a:t>
            </a:r>
            <a:r>
              <a:rPr lang="en-GB" sz="2800" dirty="0" smtClean="0"/>
              <a:t> í </a:t>
            </a:r>
            <a:r>
              <a:rPr lang="en-GB" sz="2800" dirty="0" err="1" smtClean="0"/>
              <a:t>Svíþjóð</a:t>
            </a:r>
            <a:r>
              <a:rPr lang="is-IS" sz="2800" dirty="0" smtClean="0"/>
              <a:t> árið 2019</a:t>
            </a:r>
            <a:endParaRPr lang="en-GB" sz="2800" dirty="0" smtClean="0"/>
          </a:p>
          <a:p>
            <a:pPr eaLnBrk="1" hangingPunct="1">
              <a:tabLst>
                <a:tab pos="1143000" algn="l"/>
              </a:tabLst>
            </a:pPr>
            <a:r>
              <a:rPr lang="en-GB" sz="2800" dirty="0" err="1" smtClean="0"/>
              <a:t>Hitamæligrunnur</a:t>
            </a:r>
            <a:r>
              <a:rPr lang="en-GB" sz="2800" dirty="0" smtClean="0"/>
              <a:t> (Hart </a:t>
            </a:r>
            <a:r>
              <a:rPr lang="is-IS" sz="2800" dirty="0" smtClean="0"/>
              <a:t>– Tinsley búnaður) - k</a:t>
            </a:r>
            <a:r>
              <a:rPr lang="en-GB" sz="2800" dirty="0" err="1" smtClean="0"/>
              <a:t>varðaður</a:t>
            </a:r>
            <a:r>
              <a:rPr lang="en-GB" sz="2800" dirty="0" smtClean="0"/>
              <a:t> í </a:t>
            </a:r>
            <a:r>
              <a:rPr lang="en-GB" sz="2800" dirty="0" err="1" smtClean="0"/>
              <a:t>Bretlandi</a:t>
            </a:r>
            <a:r>
              <a:rPr lang="is-IS" sz="2800" dirty="0" smtClean="0"/>
              <a:t> í mars 2019</a:t>
            </a:r>
          </a:p>
          <a:p>
            <a:pPr eaLnBrk="1" hangingPunct="1">
              <a:tabLst>
                <a:tab pos="1143000" algn="l"/>
              </a:tabLst>
            </a:pPr>
            <a:r>
              <a:rPr lang="en-GB" sz="2800" dirty="0" err="1" smtClean="0"/>
              <a:t>Herslumæligrunnur</a:t>
            </a:r>
            <a:r>
              <a:rPr lang="en-GB" sz="2800" dirty="0"/>
              <a:t> (</a:t>
            </a:r>
            <a:r>
              <a:rPr lang="en-GB" sz="2800" dirty="0" err="1"/>
              <a:t>Quantrol</a:t>
            </a:r>
            <a:r>
              <a:rPr lang="en-GB" sz="2800" dirty="0"/>
              <a:t> </a:t>
            </a:r>
            <a:r>
              <a:rPr lang="en-GB" sz="2800" dirty="0" smtClean="0"/>
              <a:t>Dillon </a:t>
            </a:r>
            <a:r>
              <a:rPr lang="en-GB" sz="2800" dirty="0" err="1" smtClean="0"/>
              <a:t>búnaður</a:t>
            </a:r>
            <a:r>
              <a:rPr lang="en-GB" sz="2800" dirty="0" smtClean="0"/>
              <a:t>) - </a:t>
            </a:r>
            <a:r>
              <a:rPr lang="en-GB" sz="2800" dirty="0" err="1" smtClean="0"/>
              <a:t>kvarðað</a:t>
            </a:r>
            <a:r>
              <a:rPr lang="is-IS" sz="2800" dirty="0" smtClean="0"/>
              <a:t>ur</a:t>
            </a:r>
            <a:r>
              <a:rPr lang="en-GB" sz="2800" dirty="0" smtClean="0"/>
              <a:t> í </a:t>
            </a:r>
            <a:r>
              <a:rPr lang="en-GB" sz="2800" dirty="0" err="1" smtClean="0"/>
              <a:t>Bretlandi</a:t>
            </a:r>
            <a:r>
              <a:rPr lang="en-GB" sz="2800" dirty="0" smtClean="0"/>
              <a:t> í </a:t>
            </a:r>
            <a:r>
              <a:rPr lang="en-GB" sz="2800" dirty="0" err="1" smtClean="0"/>
              <a:t>janúar</a:t>
            </a:r>
            <a:r>
              <a:rPr lang="en-GB" sz="2800" dirty="0" smtClean="0"/>
              <a:t> 2020</a:t>
            </a:r>
            <a:endParaRPr lang="is-IS" sz="2800" dirty="0" smtClean="0"/>
          </a:p>
          <a:p>
            <a:pPr eaLnBrk="1" hangingPunct="1">
              <a:tabLst>
                <a:tab pos="1143000" algn="l"/>
              </a:tabLst>
            </a:pPr>
            <a:r>
              <a:rPr lang="en-GB" sz="2800" dirty="0" err="1" smtClean="0"/>
              <a:t>Þrýstimæligrunnur</a:t>
            </a:r>
            <a:r>
              <a:rPr lang="en-GB" sz="2800" dirty="0" smtClean="0"/>
              <a:t> (</a:t>
            </a:r>
            <a:r>
              <a:rPr lang="en-GB" sz="2800" dirty="0" err="1" smtClean="0"/>
              <a:t>Wika</a:t>
            </a:r>
            <a:r>
              <a:rPr lang="en-GB" sz="2800" dirty="0" smtClean="0"/>
              <a:t> </a:t>
            </a:r>
            <a:r>
              <a:rPr lang="en-GB" sz="2800" dirty="0" err="1" smtClean="0"/>
              <a:t>Mensor</a:t>
            </a:r>
            <a:r>
              <a:rPr lang="en-GB" sz="2800" dirty="0" smtClean="0"/>
              <a:t> </a:t>
            </a:r>
            <a:r>
              <a:rPr lang="en-GB" sz="2800" dirty="0" err="1" smtClean="0"/>
              <a:t>kvörðunarbúnaður</a:t>
            </a:r>
            <a:r>
              <a:rPr lang="en-GB" sz="2800" dirty="0" smtClean="0"/>
              <a:t>) – </a:t>
            </a:r>
            <a:r>
              <a:rPr lang="en-GB" sz="2800" dirty="0" err="1" smtClean="0"/>
              <a:t>keyptur</a:t>
            </a:r>
            <a:r>
              <a:rPr lang="en-GB" sz="2800" dirty="0" smtClean="0"/>
              <a:t> </a:t>
            </a:r>
            <a:r>
              <a:rPr lang="en-GB" sz="2800" dirty="0" err="1" smtClean="0"/>
              <a:t>nýr</a:t>
            </a:r>
            <a:r>
              <a:rPr lang="en-GB" sz="2800" dirty="0" smtClean="0"/>
              <a:t>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E9D658-BD66-45AD-B50A-88655379068D}" type="datetime1">
              <a:rPr lang="en-GB" smtClean="0"/>
              <a:t>23/01/2020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Vigtarmannanámskeið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A879-29D7-4317-911C-E66489E08C1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6176" y="1844824"/>
            <a:ext cx="2819400" cy="1905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Kvörðunar</a:t>
            </a:r>
            <a:r>
              <a:rPr lang="is-IS" dirty="0" smtClean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vottorð</a:t>
            </a:r>
            <a:endParaRPr lang="en-GB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7D3B50-4447-447C-BF2C-582C902A2FFC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5C61A-5D10-471E-9D89-629A67C550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9462" name="Picture 8" descr="K-06-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5474"/>
            <a:ext cx="4824536" cy="682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Meginniðurstaða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2849563"/>
            <a:ext cx="7686675" cy="3246437"/>
          </a:xfrm>
        </p:spPr>
        <p:txBody>
          <a:bodyPr/>
          <a:lstStyle/>
          <a:p>
            <a:pPr eaLnBrk="1" hangingPunct="1"/>
            <a:r>
              <a:rPr lang="en-GB" dirty="0" err="1" smtClean="0"/>
              <a:t>Lóð</a:t>
            </a:r>
            <a:r>
              <a:rPr lang="is-IS" dirty="0" smtClean="0"/>
              <a:t> með nafn eða númer R24</a:t>
            </a:r>
            <a:r>
              <a:rPr lang="en-GB" dirty="0" smtClean="0"/>
              <a:t> </a:t>
            </a:r>
            <a:endParaRPr lang="is-IS" dirty="0" smtClean="0"/>
          </a:p>
          <a:p>
            <a:pPr eaLnBrk="1" hangingPunct="1"/>
            <a:r>
              <a:rPr lang="is-IS" dirty="0" smtClean="0"/>
              <a:t>H</a:t>
            </a:r>
            <a:r>
              <a:rPr lang="en-GB" dirty="0" err="1" smtClean="0"/>
              <a:t>efur</a:t>
            </a:r>
            <a:r>
              <a:rPr lang="en-GB" dirty="0" smtClean="0"/>
              <a:t> </a:t>
            </a:r>
            <a:r>
              <a:rPr lang="en-GB" dirty="0" err="1" smtClean="0"/>
              <a:t>málgildið</a:t>
            </a:r>
            <a:r>
              <a:rPr lang="en-GB" dirty="0" smtClean="0"/>
              <a:t> </a:t>
            </a:r>
            <a:r>
              <a:rPr lang="is-IS" dirty="0" smtClean="0"/>
              <a:t>10,000 00 </a:t>
            </a:r>
            <a:r>
              <a:rPr lang="is-IS" dirty="0" smtClean="0"/>
              <a:t>k</a:t>
            </a:r>
            <a:r>
              <a:rPr lang="en-GB" dirty="0" smtClean="0"/>
              <a:t>g</a:t>
            </a:r>
            <a:endParaRPr lang="is-IS" dirty="0" smtClean="0"/>
          </a:p>
          <a:p>
            <a:pPr eaLnBrk="1" hangingPunct="1"/>
            <a:r>
              <a:rPr lang="is-IS" dirty="0" smtClean="0"/>
              <a:t>V</a:t>
            </a:r>
            <a:r>
              <a:rPr lang="en-GB" dirty="0" err="1" smtClean="0"/>
              <a:t>egur</a:t>
            </a:r>
            <a:r>
              <a:rPr lang="en-GB" dirty="0" smtClean="0"/>
              <a:t> </a:t>
            </a:r>
            <a:r>
              <a:rPr lang="is-IS" dirty="0" smtClean="0"/>
              <a:t>10,000 09 </a:t>
            </a:r>
            <a:r>
              <a:rPr lang="is-IS" dirty="0" smtClean="0"/>
              <a:t>k</a:t>
            </a:r>
            <a:r>
              <a:rPr lang="en-GB" dirty="0" smtClean="0"/>
              <a:t>g</a:t>
            </a:r>
          </a:p>
          <a:p>
            <a:pPr eaLnBrk="1" hangingPunct="1"/>
            <a:r>
              <a:rPr lang="en-GB" dirty="0" err="1" smtClean="0"/>
              <a:t>Frávik</a:t>
            </a:r>
            <a:r>
              <a:rPr lang="en-GB" dirty="0" smtClean="0"/>
              <a:t> </a:t>
            </a:r>
            <a:r>
              <a:rPr lang="is-IS" dirty="0" smtClean="0"/>
              <a:t> frá málgildi </a:t>
            </a:r>
            <a:r>
              <a:rPr lang="en-GB" dirty="0" err="1" smtClean="0"/>
              <a:t>er</a:t>
            </a:r>
            <a:r>
              <a:rPr lang="en-GB" dirty="0" smtClean="0"/>
              <a:t> 0,09 g</a:t>
            </a:r>
          </a:p>
          <a:p>
            <a:pPr eaLnBrk="1" hangingPunct="1"/>
            <a:r>
              <a:rPr lang="en-GB" dirty="0" err="1" smtClean="0"/>
              <a:t>Óvissa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is-IS" dirty="0" smtClean="0"/>
              <a:t>0,05 </a:t>
            </a:r>
            <a:r>
              <a:rPr lang="en-GB" dirty="0" smtClean="0"/>
              <a:t>g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BFB8D7-CE97-428F-98CB-A817BC6A180B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69DDA-34C1-4C3B-AB78-A21EFD1DDB1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4695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Óvissa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600200"/>
            <a:ext cx="7686675" cy="4167188"/>
          </a:xfrm>
        </p:spPr>
        <p:txBody>
          <a:bodyPr lIns="92075" tIns="46038" rIns="92075" bIns="46038"/>
          <a:lstStyle/>
          <a:p>
            <a:pPr eaLnBrk="1" hangingPunct="1"/>
            <a:r>
              <a:rPr lang="en-GB" dirty="0" err="1" smtClean="0"/>
              <a:t>Óvissa</a:t>
            </a:r>
            <a:r>
              <a:rPr lang="en-GB" dirty="0" smtClean="0"/>
              <a:t> </a:t>
            </a:r>
            <a:r>
              <a:rPr lang="en-GB" dirty="0" err="1" smtClean="0"/>
              <a:t>mælingar</a:t>
            </a:r>
            <a:r>
              <a:rPr lang="en-GB" dirty="0" smtClean="0"/>
              <a:t> </a:t>
            </a:r>
            <a:r>
              <a:rPr lang="en-GB" dirty="0" err="1" smtClean="0"/>
              <a:t>segir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um </a:t>
            </a:r>
            <a:r>
              <a:rPr lang="en-GB" dirty="0" err="1" smtClean="0"/>
              <a:t>tvístrun</a:t>
            </a:r>
            <a:r>
              <a:rPr lang="en-GB" dirty="0" smtClean="0"/>
              <a:t> </a:t>
            </a:r>
            <a:r>
              <a:rPr lang="en-GB" dirty="0" err="1" smtClean="0"/>
              <a:t>mæligilda</a:t>
            </a:r>
            <a:r>
              <a:rPr lang="en-GB" dirty="0" smtClean="0"/>
              <a:t>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með</a:t>
            </a:r>
            <a:r>
              <a:rPr lang="en-GB" dirty="0" smtClean="0"/>
              <a:t> </a:t>
            </a:r>
            <a:r>
              <a:rPr lang="en-GB" dirty="0" err="1" smtClean="0"/>
              <a:t>skynsömum</a:t>
            </a:r>
            <a:r>
              <a:rPr lang="en-GB" dirty="0" smtClean="0"/>
              <a:t> </a:t>
            </a:r>
            <a:r>
              <a:rPr lang="en-GB" dirty="0" err="1" smtClean="0"/>
              <a:t>hætti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hægt</a:t>
            </a:r>
            <a:r>
              <a:rPr lang="en-GB" dirty="0" smtClean="0"/>
              <a:t> </a:t>
            </a:r>
            <a:r>
              <a:rPr lang="en-GB" dirty="0" err="1" smtClean="0"/>
              <a:t>að</a:t>
            </a:r>
            <a:r>
              <a:rPr lang="en-GB" dirty="0" smtClean="0"/>
              <a:t> </a:t>
            </a:r>
            <a:r>
              <a:rPr lang="en-GB" dirty="0" err="1" smtClean="0"/>
              <a:t>tileinka</a:t>
            </a:r>
            <a:r>
              <a:rPr lang="en-GB" dirty="0" smtClean="0"/>
              <a:t> </a:t>
            </a:r>
            <a:r>
              <a:rPr lang="en-GB" dirty="0" err="1" smtClean="0"/>
              <a:t>henni</a:t>
            </a:r>
            <a:endParaRPr lang="en-GB" dirty="0" smtClean="0"/>
          </a:p>
          <a:p>
            <a:pPr eaLnBrk="1" hangingPunct="1"/>
            <a:r>
              <a:rPr lang="en-GB" dirty="0" smtClean="0"/>
              <a:t>Á </a:t>
            </a:r>
            <a:r>
              <a:rPr lang="en-GB" dirty="0" err="1" smtClean="0"/>
              <a:t>vottorðinu</a:t>
            </a:r>
            <a:r>
              <a:rPr lang="en-GB" dirty="0" smtClean="0"/>
              <a:t> </a:t>
            </a:r>
            <a:r>
              <a:rPr lang="en-GB" dirty="0" err="1" smtClean="0"/>
              <a:t>sést</a:t>
            </a:r>
            <a:r>
              <a:rPr lang="en-GB" dirty="0" smtClean="0"/>
              <a:t> </a:t>
            </a:r>
            <a:r>
              <a:rPr lang="en-GB" dirty="0" err="1" smtClean="0"/>
              <a:t>að</a:t>
            </a:r>
            <a:r>
              <a:rPr lang="en-GB" dirty="0" smtClean="0"/>
              <a:t> </a:t>
            </a:r>
            <a:r>
              <a:rPr lang="is-IS" dirty="0" smtClean="0"/>
              <a:t>um </a:t>
            </a:r>
            <a:r>
              <a:rPr lang="en-GB" dirty="0" smtClean="0"/>
              <a:t>95% </a:t>
            </a:r>
            <a:r>
              <a:rPr lang="en-GB" dirty="0" err="1" smtClean="0"/>
              <a:t>líkur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err="1" smtClean="0"/>
              <a:t>u</a:t>
            </a:r>
            <a:r>
              <a:rPr lang="en-GB" dirty="0" smtClean="0"/>
              <a:t> </a:t>
            </a:r>
            <a:r>
              <a:rPr lang="en-GB" dirty="0" smtClean="0"/>
              <a:t>á </a:t>
            </a:r>
            <a:r>
              <a:rPr lang="en-GB" dirty="0" err="1" smtClean="0"/>
              <a:t>að</a:t>
            </a:r>
            <a:r>
              <a:rPr lang="en-GB" dirty="0" smtClean="0"/>
              <a:t> </a:t>
            </a:r>
            <a:r>
              <a:rPr lang="en-GB" dirty="0" err="1" smtClean="0"/>
              <a:t>massinn</a:t>
            </a:r>
            <a:r>
              <a:rPr lang="en-GB" dirty="0" smtClean="0"/>
              <a:t> </a:t>
            </a:r>
            <a:r>
              <a:rPr lang="en-GB" dirty="0" err="1" smtClean="0"/>
              <a:t>sé</a:t>
            </a:r>
            <a:r>
              <a:rPr lang="en-GB" dirty="0" smtClean="0"/>
              <a:t> </a:t>
            </a:r>
            <a:r>
              <a:rPr lang="en-GB" dirty="0" err="1" smtClean="0"/>
              <a:t>innan</a:t>
            </a:r>
            <a:r>
              <a:rPr lang="en-GB" dirty="0" smtClean="0"/>
              <a:t> </a:t>
            </a:r>
            <a:r>
              <a:rPr lang="en-GB" dirty="0" err="1" smtClean="0"/>
              <a:t>við</a:t>
            </a:r>
            <a:r>
              <a:rPr lang="en-GB" dirty="0" smtClean="0"/>
              <a:t> </a:t>
            </a:r>
            <a:r>
              <a:rPr lang="is-IS" dirty="0" smtClean="0"/>
              <a:t>0,05 </a:t>
            </a:r>
            <a:r>
              <a:rPr lang="en-GB" dirty="0" smtClean="0"/>
              <a:t>g </a:t>
            </a:r>
            <a:r>
              <a:rPr lang="en-GB" dirty="0" err="1" smtClean="0"/>
              <a:t>frá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   1</a:t>
            </a:r>
            <a:r>
              <a:rPr lang="is-IS" dirty="0" smtClean="0"/>
              <a:t>0,</a:t>
            </a:r>
            <a:r>
              <a:rPr lang="en-GB" dirty="0" smtClean="0"/>
              <a:t>000 09 </a:t>
            </a:r>
            <a:r>
              <a:rPr lang="is-IS" dirty="0" smtClean="0"/>
              <a:t>k</a:t>
            </a:r>
            <a:r>
              <a:rPr lang="en-GB" dirty="0" smtClean="0"/>
              <a:t>g</a:t>
            </a:r>
            <a:r>
              <a:rPr lang="is-IS" dirty="0" smtClean="0"/>
              <a:t>, þ.e. minni en 10</a:t>
            </a:r>
            <a:r>
              <a:rPr lang="en-GB" dirty="0" smtClean="0"/>
              <a:t>,00</a:t>
            </a:r>
            <a:r>
              <a:rPr lang="is-IS" dirty="0" smtClean="0"/>
              <a:t>0 14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is-IS" dirty="0" smtClean="0"/>
              <a:t>stærri en </a:t>
            </a:r>
            <a:r>
              <a:rPr lang="is-IS" dirty="0" smtClean="0"/>
              <a:t>10,000 04</a:t>
            </a:r>
            <a:r>
              <a:rPr lang="en-GB" dirty="0" smtClean="0"/>
              <a:t> </a:t>
            </a:r>
            <a:r>
              <a:rPr lang="en-GB" dirty="0" smtClean="0"/>
              <a:t>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93F3CD-5629-4854-968A-88F9CB33D1D7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25BB7-25C8-4692-8228-8B1C8445BF3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Óvissuvaldar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við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satMod val="130000"/>
                  </a:schemeClr>
                </a:solidFill>
              </a:rPr>
              <a:t>lóðakvörðun</a:t>
            </a:r>
            <a:endParaRPr lang="en-GB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600200"/>
            <a:ext cx="7686675" cy="416718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Mæligrunnur</a:t>
            </a:r>
          </a:p>
          <a:p>
            <a:pPr eaLnBrk="1" hangingPunct="1">
              <a:lnSpc>
                <a:spcPct val="90000"/>
              </a:lnSpc>
            </a:pPr>
            <a:r>
              <a:rPr lang="is-IS" smtClean="0"/>
              <a:t>Rek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Línuleiki samanburðarvogar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Endurtekt samanburðarvogar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Aflestur samanburðarvogar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Uppdrif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CDAA88-FEC9-4C6E-A547-387699801C53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0DD5D-BAF8-4201-8CFA-62B409274D6F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mtClean="0">
                <a:solidFill>
                  <a:schemeClr val="tx2">
                    <a:satMod val="130000"/>
                  </a:schemeClr>
                </a:solidFill>
              </a:rPr>
              <a:t>Rekjanleiki</a:t>
            </a:r>
            <a:endParaRPr lang="en-GB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sz="2700" dirty="0" smtClean="0"/>
              <a:t>Rekjanleikakeðja er óslitin keðja samanburða frá mælitæki til mælitækis á hærra nákvæmara stigi uns komið er á hæsta stig</a:t>
            </a:r>
          </a:p>
          <a:p>
            <a:pPr eaLnBrk="1" hangingPunct="1">
              <a:lnSpc>
                <a:spcPct val="90000"/>
              </a:lnSpc>
            </a:pPr>
            <a:r>
              <a:rPr lang="is-IS" sz="2700" dirty="0" smtClean="0"/>
              <a:t>Rekjanleiki er tryggður í gegnum  faggiltar prófunarstofur og/eða landsprófunarstofur </a:t>
            </a:r>
          </a:p>
          <a:p>
            <a:pPr eaLnBrk="1" hangingPunct="1">
              <a:lnSpc>
                <a:spcPct val="90000"/>
              </a:lnSpc>
            </a:pPr>
            <a:r>
              <a:rPr lang="is-IS" sz="2700" dirty="0" smtClean="0"/>
              <a:t>Kvörðunarþjónusta Neytendastofu er faggilt í að kvarða: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300" dirty="0" smtClean="0"/>
              <a:t>F1 (1 mg – 20 kg) og M1 lóð (1 mg – 500 kg)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300" dirty="0" smtClean="0"/>
              <a:t>-</a:t>
            </a:r>
            <a:r>
              <a:rPr lang="is-IS" sz="2300" dirty="0" smtClean="0"/>
              <a:t>80 ... +240°C </a:t>
            </a:r>
            <a:r>
              <a:rPr lang="is-IS" sz="2300" dirty="0" smtClean="0"/>
              <a:t>hitastig fyrir </a:t>
            </a:r>
            <a:r>
              <a:rPr lang="is-IS" sz="2300" dirty="0" smtClean="0"/>
              <a:t>raf- og glerhitamæla</a:t>
            </a:r>
            <a:endParaRPr lang="is-IS" sz="2300" dirty="0" smtClean="0"/>
          </a:p>
          <a:p>
            <a:pPr lvl="1" eaLnBrk="1" hangingPunct="1">
              <a:lnSpc>
                <a:spcPct val="90000"/>
              </a:lnSpc>
            </a:pPr>
            <a:r>
              <a:rPr lang="is-IS" sz="2300" dirty="0" smtClean="0"/>
              <a:t>Nákvæmisvogir </a:t>
            </a:r>
            <a:r>
              <a:rPr lang="is-IS" sz="2300" dirty="0" smtClean="0"/>
              <a:t>1 mg – 10 kg með F1 lóðum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300" dirty="0" smtClean="0"/>
              <a:t>Grófari vogir 6 - 500 kg með M1 lóðum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sz="27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FA5F4E-1066-4626-A89B-308B1B36BD73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78A4-6DDD-4424-8155-91C0D8377C42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3600" smtClean="0">
                <a:solidFill>
                  <a:schemeClr val="tx2">
                    <a:satMod val="130000"/>
                  </a:schemeClr>
                </a:solidFill>
              </a:rPr>
              <a:t>Mælifræði fæst við þrjú meginsvið</a:t>
            </a:r>
            <a:endParaRPr lang="en-GB" sz="36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sz="2800" smtClean="0"/>
              <a:t>Að skilgreina alþjóðlegar mælieiningar</a:t>
            </a:r>
          </a:p>
          <a:p>
            <a:pPr lvl="1" eaLnBrk="1" hangingPunct="1"/>
            <a:r>
              <a:rPr lang="is-IS" sz="2400" smtClean="0"/>
              <a:t>Metri er sú vegalengd, sem ljósið fer á 1/299.792.458 hluta úr sekúndu (</a:t>
            </a:r>
            <a:r>
              <a:rPr lang="is-IS" sz="2400" smtClean="0">
                <a:latin typeface="Calibri"/>
              </a:rPr>
              <a:t>≈ </a:t>
            </a:r>
            <a:r>
              <a:rPr lang="is-IS" sz="2400" smtClean="0"/>
              <a:t>þrjú hundruð milljónasti)</a:t>
            </a:r>
          </a:p>
          <a:p>
            <a:pPr eaLnBrk="1" hangingPunct="1"/>
            <a:r>
              <a:rPr lang="is-IS" sz="2800" smtClean="0"/>
              <a:t>Að raungera eða birta skilgreininguna með vísindalegum hætti</a:t>
            </a:r>
          </a:p>
          <a:p>
            <a:pPr lvl="1" eaLnBrk="1" hangingPunct="1"/>
            <a:r>
              <a:rPr lang="is-IS" sz="2400" smtClean="0"/>
              <a:t>Metri framkallaður með helíum-neon leysigeisla</a:t>
            </a:r>
          </a:p>
          <a:p>
            <a:pPr eaLnBrk="1" hangingPunct="1"/>
            <a:r>
              <a:rPr lang="is-IS" sz="2800" smtClean="0"/>
              <a:t>Að sjá til þess að mælingar og nákvæmni þeirra séu rekjanlegar til mæligrunna</a:t>
            </a:r>
          </a:p>
          <a:p>
            <a:pPr lvl="1" eaLnBrk="1" hangingPunct="1"/>
            <a:r>
              <a:rPr lang="is-IS" sz="2400" smtClean="0"/>
              <a:t>Massi lóða við löggildingar og nákvæmni þeirra eru rekjanleg til landsmæligrunns Íslands </a:t>
            </a:r>
            <a:endParaRPr lang="en-GB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CEF730-4731-43C5-ADD7-0F31B4E73534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7B8E6-85A5-45DF-AEBE-7DA54B31FFE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54000"/>
            <a:ext cx="2286000" cy="1069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Rekjan</a:t>
            </a:r>
            <a:r>
              <a:rPr lang="is-IS" smtClean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leiki 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600200" y="762000"/>
          <a:ext cx="7239000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MS Org Chart" r:id="rId4" imgW="2819160" imgH="2253960" progId="">
                  <p:embed followColorScheme="full"/>
                </p:oleObj>
              </mc:Choice>
              <mc:Fallback>
                <p:oleObj name="MS Org Chart" r:id="rId4" imgW="2819160" imgH="2253960" progId="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0"/>
                        <a:ext cx="7239000" cy="578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E5122D-C6EA-4D57-9DA7-0D052BDE46F9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1BCC4-4E40-4656-9341-D580E7AB7E22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686675" cy="795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Óvissa 1 kg</a:t>
            </a:r>
            <a:endParaRPr lang="is-IS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CFB214-00BE-4333-80DA-C1E7E4A165D7}" type="datetime1">
              <a:rPr lang="en-GB" smtClean="0"/>
              <a:t>23/01/2020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7B9A9-08CF-44B4-9B0D-8F3A18E7E50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0553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98855"/>
              </p:ext>
            </p:extLst>
          </p:nvPr>
        </p:nvGraphicFramePr>
        <p:xfrm>
          <a:off x="1214414" y="1773238"/>
          <a:ext cx="7102524" cy="3471864"/>
        </p:xfrm>
        <a:graphic>
          <a:graphicData uri="http://schemas.openxmlformats.org/drawingml/2006/table">
            <a:tbl>
              <a:tblPr/>
              <a:tblGrid>
                <a:gridCol w="4019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Lóð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Miðað við 95% öryggismörk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Landsmæligrunnur Breta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4,6 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Mælifræðistofnun Breta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27 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Landsmæligrunnur Íslands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500 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Vinnugrunnur NEST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1.600 </a:t>
                      </a:r>
                      <a:r>
                        <a:rPr kumimoji="0" lang="is-I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is-I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6866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000" smtClean="0">
                <a:solidFill>
                  <a:schemeClr val="tx2">
                    <a:satMod val="130000"/>
                  </a:schemeClr>
                </a:solidFill>
              </a:rPr>
              <a:t>Upphaf metrakerfis og SI-kerfis</a:t>
            </a:r>
            <a:endParaRPr lang="en-GB" sz="400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428736"/>
            <a:ext cx="7388299" cy="4667264"/>
          </a:xfrm>
        </p:spPr>
        <p:txBody>
          <a:bodyPr/>
          <a:lstStyle/>
          <a:p>
            <a:pPr eaLnBrk="1" hangingPunct="1"/>
            <a:r>
              <a:rPr lang="is-IS" sz="2800" dirty="0" smtClean="0"/>
              <a:t>Árið 1799 var metrakerfið búið til og  ákveðið að nota tugakerfið</a:t>
            </a:r>
          </a:p>
          <a:p>
            <a:pPr eaLnBrk="1" hangingPunct="1"/>
            <a:r>
              <a:rPr lang="is-IS" sz="2800" dirty="0" smtClean="0"/>
              <a:t>Árið 1875 var metrasamþykktin undirrituð í París af 17 ríkjum</a:t>
            </a:r>
          </a:p>
          <a:p>
            <a:pPr eaLnBrk="1" hangingPunct="1"/>
            <a:r>
              <a:rPr lang="is-IS" sz="2800" dirty="0" smtClean="0"/>
              <a:t>Mæligrunnar fyrir lengd og massa smíðaðir</a:t>
            </a:r>
          </a:p>
          <a:p>
            <a:pPr lvl="1" eaLnBrk="1" hangingPunct="1"/>
            <a:r>
              <a:rPr lang="is-IS" sz="2400" dirty="0" smtClean="0"/>
              <a:t>1 metra stöng úr platínu (90%) irridíni (10%) - skilgreiningin hefur nú verið endurnýjuð </a:t>
            </a:r>
          </a:p>
          <a:p>
            <a:pPr lvl="1" eaLnBrk="1" hangingPunct="1">
              <a:tabLst>
                <a:tab pos="5740400" algn="l"/>
              </a:tabLst>
            </a:pPr>
            <a:r>
              <a:rPr lang="is-IS" sz="2400" dirty="0" smtClean="0"/>
              <a:t>1 kg lóð úr sama efni – var notað allt til</a:t>
            </a:r>
            <a:br>
              <a:rPr lang="is-IS" sz="2400" dirty="0" smtClean="0"/>
            </a:br>
            <a:r>
              <a:rPr lang="is-IS" sz="2400" dirty="0" smtClean="0"/>
              <a:t>ársins 2019 </a:t>
            </a:r>
            <a:endParaRPr lang="en-GB" sz="2400" dirty="0" smtClean="0"/>
          </a:p>
        </p:txBody>
      </p:sp>
      <p:pic>
        <p:nvPicPr>
          <p:cNvPr id="25604" name="Picture 4" descr="mass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92280" y="4581128"/>
            <a:ext cx="1079500" cy="1341438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5ECEDC-E8FC-4DAB-9329-DF3749D5045D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1490D-9094-4539-B506-1516F35438CD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28600"/>
            <a:ext cx="76866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mtClean="0">
                <a:solidFill>
                  <a:schemeClr val="tx2">
                    <a:satMod val="130000"/>
                  </a:schemeClr>
                </a:solidFill>
              </a:rPr>
              <a:t>Skilgreining metrans</a:t>
            </a:r>
            <a:endParaRPr lang="en-GB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63" y="1600200"/>
            <a:ext cx="50006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sz="2800" smtClean="0">
                <a:cs typeface="Arial" charset="0"/>
              </a:rPr>
              <a:t>Metrinn var fyrst skilgreindur árið 1</a:t>
            </a:r>
            <a:r>
              <a:rPr lang="en-GB" sz="2800" smtClean="0">
                <a:cs typeface="Arial" charset="0"/>
              </a:rPr>
              <a:t>791</a:t>
            </a:r>
            <a:r>
              <a:rPr lang="is-IS" sz="2800" smtClean="0">
                <a:cs typeface="Arial" charset="0"/>
              </a:rPr>
              <a:t> sem „einn tíumilljónasti partur af lengdinni frá pól að miðbaug í gegnum </a:t>
            </a:r>
            <a:r>
              <a:rPr lang="en-GB" sz="2800" smtClean="0">
                <a:cs typeface="Arial" charset="0"/>
              </a:rPr>
              <a:t>Par</a:t>
            </a:r>
            <a:r>
              <a:rPr lang="is-IS" sz="2800" smtClean="0">
                <a:cs typeface="Arial" charset="0"/>
              </a:rPr>
              <a:t>í</a:t>
            </a:r>
            <a:r>
              <a:rPr lang="en-GB" sz="2800" smtClean="0">
                <a:cs typeface="Arial" charset="0"/>
              </a:rPr>
              <a:t>s</a:t>
            </a:r>
            <a:r>
              <a:rPr lang="is-IS" sz="2800" smtClean="0">
                <a:cs typeface="Arial" charset="0"/>
              </a:rPr>
              <a:t>”</a:t>
            </a:r>
            <a:r>
              <a:rPr lang="en-GB" sz="2800" smtClean="0">
                <a:cs typeface="Arial" charset="0"/>
              </a:rPr>
              <a:t> </a:t>
            </a:r>
            <a:endParaRPr lang="is-I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s-IS" sz="2800" smtClean="0">
                <a:cs typeface="Arial" charset="0"/>
              </a:rPr>
              <a:t>Hópur landmælingamanna  mældi hluta vegalengdarinnar eða á milli </a:t>
            </a:r>
            <a:r>
              <a:rPr lang="en-GB" sz="2800" smtClean="0">
                <a:cs typeface="Arial" charset="0"/>
              </a:rPr>
              <a:t>Dunkirk </a:t>
            </a:r>
            <a:r>
              <a:rPr lang="is-IS" sz="2800" smtClean="0">
                <a:cs typeface="Arial" charset="0"/>
              </a:rPr>
              <a:t>og </a:t>
            </a:r>
            <a:r>
              <a:rPr lang="en-GB" sz="2800" smtClean="0">
                <a:cs typeface="Arial" charset="0"/>
              </a:rPr>
              <a:t>Barcelona á </a:t>
            </a:r>
            <a:r>
              <a:rPr lang="is-IS" sz="2800" smtClean="0">
                <a:cs typeface="Arial" charset="0"/>
              </a:rPr>
              <a:t>sjö árum</a:t>
            </a:r>
            <a:r>
              <a:rPr lang="en-GB" sz="2800" smtClean="0">
                <a:cs typeface="Arial" charset="0"/>
              </a:rPr>
              <a:t>.  Út frá því og </a:t>
            </a:r>
            <a:r>
              <a:rPr lang="is-IS" sz="2800" smtClean="0">
                <a:cs typeface="Arial" charset="0"/>
              </a:rPr>
              <a:t>skilgreiningunni var 1 m </a:t>
            </a:r>
            <a:r>
              <a:rPr lang="en-GB" sz="2800" smtClean="0">
                <a:cs typeface="Arial" charset="0"/>
              </a:rPr>
              <a:t>plat</a:t>
            </a:r>
            <a:r>
              <a:rPr lang="is-IS" sz="2800" smtClean="0">
                <a:cs typeface="Arial" charset="0"/>
              </a:rPr>
              <a:t>ínustöngin búin til</a:t>
            </a:r>
            <a:endParaRPr lang="en-GB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  <p:pic>
        <p:nvPicPr>
          <p:cNvPr id="26628" name="Picture 5" descr="Measuring the eart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6357938" y="3071813"/>
            <a:ext cx="1943100" cy="1666875"/>
          </a:xfrm>
          <a:noFill/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E8C780-2B6C-4EB8-936A-EA88AA06AEB2}" type="datetime1">
              <a:rPr lang="en-GB" smtClean="0"/>
              <a:t>23/01/2020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17E11-651D-4632-8900-58EB4BAFECC5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mtClean="0">
                <a:solidFill>
                  <a:schemeClr val="tx2">
                    <a:satMod val="130000"/>
                  </a:schemeClr>
                </a:solidFill>
              </a:rPr>
              <a:t>Þyngdarsvið eftir stað á jörðinni</a:t>
            </a:r>
            <a:endParaRPr lang="en-GB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1000125" y="1912938"/>
            <a:ext cx="7540625" cy="4170362"/>
          </a:xfrm>
        </p:spPr>
        <p:txBody>
          <a:bodyPr/>
          <a:lstStyle/>
          <a:p>
            <a:pPr eaLnBrk="1" hangingPunct="1"/>
            <a:r>
              <a:rPr lang="en-GB" sz="3600" smtClean="0"/>
              <a:t>Við sjávarmál er þyngdarsvið veikast við miðbaug jarðar (9,78 m/s</a:t>
            </a:r>
            <a:r>
              <a:rPr lang="en-GB" sz="3600" baseline="30000" smtClean="0"/>
              <a:t>2</a:t>
            </a:r>
            <a:r>
              <a:rPr lang="en-GB" sz="3600" smtClean="0"/>
              <a:t>) en sterkast við póla (9,83 m/s</a:t>
            </a:r>
            <a:r>
              <a:rPr lang="en-GB" sz="3600" baseline="30000" smtClean="0"/>
              <a:t>2</a:t>
            </a:r>
            <a:r>
              <a:rPr lang="en-GB" sz="3600" smtClean="0"/>
              <a:t>)</a:t>
            </a:r>
          </a:p>
          <a:p>
            <a:pPr eaLnBrk="1" hangingPunct="1"/>
            <a:r>
              <a:rPr lang="en-GB" sz="3600" smtClean="0"/>
              <a:t>Þyngdarsvið minnkar með hæð yfir sjávarmáli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B59E47-6D90-4D71-AB08-2BBA5202201B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43BAB-AB89-4B95-A898-FC7D75E3ED3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mtClean="0">
                <a:solidFill>
                  <a:schemeClr val="tx2">
                    <a:satMod val="130000"/>
                  </a:schemeClr>
                </a:solidFill>
              </a:rPr>
              <a:t>Þyngdarsvið á Íslandi</a:t>
            </a:r>
            <a:endParaRPr lang="en-GB" smtClean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27584" name="Group 25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37526"/>
              </p:ext>
            </p:extLst>
          </p:nvPr>
        </p:nvGraphicFramePr>
        <p:xfrm>
          <a:off x="1214414" y="1484785"/>
          <a:ext cx="7246018" cy="4758559"/>
        </p:xfrm>
        <a:graphic>
          <a:graphicData uri="http://schemas.openxmlformats.org/drawingml/2006/table">
            <a:tbl>
              <a:tblPr/>
              <a:tblGrid>
                <a:gridCol w="349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Staður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m/s²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Óvissa </a:t>
                      </a:r>
                      <a:r>
                        <a:rPr kumimoji="0" lang="el-G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g m/s²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Vestmannaeyja flugvöllur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9,821.957.6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0,000.000.3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Reykjavíkur flugvöllur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9,822.633.2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Lóranstöðin Sandi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9,823.281.6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Ísafjörður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9,823.743.8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Akureyri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9,823.374.7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0,000.000.1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Kópasker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9,824.197.2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Neskaupstaður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9,823.078.6</a:t>
                      </a:r>
                      <a:endParaRPr kumimoji="0" lang="is-I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s-I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0,000.000.2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63D64D-F8B2-4B38-A969-63BE047D4329}" type="datetime1">
              <a:rPr lang="en-GB" smtClean="0"/>
              <a:t>23/01/2020</a:t>
            </a:fld>
            <a:endParaRPr lang="en-US"/>
          </a:p>
        </p:txBody>
      </p:sp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23255-F299-4FED-89FF-F9DA9424C20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Þyngdarsvæði - vogir í flokki III</a:t>
            </a:r>
          </a:p>
        </p:txBody>
      </p:sp>
      <p:sp>
        <p:nvSpPr>
          <p:cNvPr id="30723" name="Rectangle 36"/>
          <p:cNvSpPr>
            <a:spLocks noGrp="1" noChangeArrowheads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eaLnBrk="1" hangingPunct="1"/>
            <a:r>
              <a:rPr lang="en-GB" sz="3600" dirty="0" err="1" smtClean="0"/>
              <a:t>Ísland</a:t>
            </a:r>
            <a:r>
              <a:rPr lang="en-GB" sz="3600" dirty="0" smtClean="0"/>
              <a:t> </a:t>
            </a:r>
            <a:r>
              <a:rPr lang="en-GB" sz="3600" dirty="0" err="1" smtClean="0"/>
              <a:t>er</a:t>
            </a:r>
            <a:r>
              <a:rPr lang="en-GB" sz="3600" dirty="0" smtClean="0"/>
              <a:t> </a:t>
            </a:r>
            <a:r>
              <a:rPr lang="en-GB" sz="3600" dirty="0" err="1" smtClean="0"/>
              <a:t>eitt</a:t>
            </a:r>
            <a:r>
              <a:rPr lang="en-GB" sz="3600" dirty="0" smtClean="0"/>
              <a:t> </a:t>
            </a:r>
            <a:r>
              <a:rPr lang="en-GB" sz="3600" dirty="0" err="1" smtClean="0"/>
              <a:t>þyngdarsvæði</a:t>
            </a:r>
            <a:r>
              <a:rPr lang="en-GB" sz="3600" dirty="0" smtClean="0"/>
              <a:t> </a:t>
            </a:r>
            <a:r>
              <a:rPr lang="en-GB" sz="3600" dirty="0" err="1" smtClean="0"/>
              <a:t>fyrir</a:t>
            </a:r>
            <a:r>
              <a:rPr lang="en-GB" sz="3600" dirty="0" smtClean="0"/>
              <a:t> </a:t>
            </a:r>
            <a:r>
              <a:rPr lang="en-GB" sz="3600" dirty="0" err="1" smtClean="0"/>
              <a:t>vogir</a:t>
            </a:r>
            <a:r>
              <a:rPr lang="en-GB" sz="3600" dirty="0" smtClean="0"/>
              <a:t> í </a:t>
            </a:r>
            <a:r>
              <a:rPr lang="en-GB" sz="3600" dirty="0" err="1" smtClean="0"/>
              <a:t>flokki</a:t>
            </a:r>
            <a:r>
              <a:rPr lang="en-GB" sz="3600" dirty="0" smtClean="0"/>
              <a:t> III </a:t>
            </a:r>
            <a:r>
              <a:rPr lang="en-GB" sz="3600" dirty="0" err="1" smtClean="0"/>
              <a:t>með</a:t>
            </a:r>
            <a:r>
              <a:rPr lang="en-GB" sz="3600" dirty="0" smtClean="0"/>
              <a:t> 3000 </a:t>
            </a:r>
            <a:r>
              <a:rPr lang="en-GB" sz="3600" dirty="0" err="1" smtClean="0"/>
              <a:t>skerðingar</a:t>
            </a:r>
            <a:r>
              <a:rPr lang="en-GB" sz="3600" dirty="0" smtClean="0"/>
              <a:t> </a:t>
            </a:r>
            <a:r>
              <a:rPr lang="en-GB" sz="3600" dirty="0" err="1" smtClean="0"/>
              <a:t>og</a:t>
            </a:r>
            <a:r>
              <a:rPr lang="en-GB" sz="3600" dirty="0" smtClean="0"/>
              <a:t> </a:t>
            </a:r>
            <a:r>
              <a:rPr lang="en-GB" sz="3600" dirty="0" err="1" smtClean="0"/>
              <a:t>færri</a:t>
            </a:r>
            <a:endParaRPr lang="en-GB" sz="3600" dirty="0" smtClean="0"/>
          </a:p>
          <a:p>
            <a:pPr eaLnBrk="1" hangingPunct="1"/>
            <a:r>
              <a:rPr lang="en-GB" sz="3600" dirty="0" err="1" smtClean="0"/>
              <a:t>Allt</a:t>
            </a:r>
            <a:r>
              <a:rPr lang="en-GB" sz="3600" dirty="0" smtClean="0"/>
              <a:t> </a:t>
            </a:r>
            <a:r>
              <a:rPr lang="en-GB" sz="3600" dirty="0" err="1" smtClean="0"/>
              <a:t>landið</a:t>
            </a:r>
            <a:r>
              <a:rPr lang="en-GB" sz="3600" dirty="0" smtClean="0"/>
              <a:t> (36 </a:t>
            </a:r>
            <a:r>
              <a:rPr lang="en-GB" sz="3600" dirty="0" err="1" smtClean="0"/>
              <a:t>punktar</a:t>
            </a:r>
            <a:r>
              <a:rPr lang="en-GB" sz="3600" dirty="0" smtClean="0"/>
              <a:t>)</a:t>
            </a:r>
          </a:p>
          <a:p>
            <a:pPr lvl="1" eaLnBrk="1" hangingPunct="1"/>
            <a:r>
              <a:rPr lang="en-GB" dirty="0" err="1" smtClean="0"/>
              <a:t>Gildi</a:t>
            </a:r>
            <a:r>
              <a:rPr lang="en-GB" dirty="0" smtClean="0"/>
              <a:t>, 		 </a:t>
            </a:r>
            <a:r>
              <a:rPr lang="en-GB" dirty="0" err="1" smtClean="0"/>
              <a:t>staðalfrávik</a:t>
            </a:r>
            <a:r>
              <a:rPr lang="en-GB" dirty="0" smtClean="0"/>
              <a:t>, 		</a:t>
            </a:r>
            <a:r>
              <a:rPr lang="en-GB" dirty="0" err="1" smtClean="0"/>
              <a:t>vikmörk</a:t>
            </a:r>
            <a:endParaRPr lang="en-GB" dirty="0" smtClean="0"/>
          </a:p>
          <a:p>
            <a:pPr lvl="1" eaLnBrk="1" hangingPunct="1"/>
            <a:r>
              <a:rPr lang="en-GB" sz="2400" dirty="0" smtClean="0"/>
              <a:t>g = 9,823.08 m/s² </a:t>
            </a:r>
            <a:r>
              <a:rPr lang="en-GB" sz="2400" dirty="0" smtClean="0">
                <a:latin typeface="Symbol" pitchFamily="18" charset="2"/>
              </a:rPr>
              <a:t>D</a:t>
            </a:r>
            <a:r>
              <a:rPr lang="en-GB" sz="2400" dirty="0" smtClean="0"/>
              <a:t>g = 0,000.59 m/s² </a:t>
            </a:r>
            <a:r>
              <a:rPr lang="en-GB" sz="2400" dirty="0" smtClean="0">
                <a:latin typeface="Symbol" pitchFamily="18" charset="2"/>
              </a:rPr>
              <a:t>D</a:t>
            </a:r>
            <a:r>
              <a:rPr lang="en-GB" sz="2400" dirty="0" smtClean="0"/>
              <a:t>g = 0,001.12 m/s²</a:t>
            </a:r>
          </a:p>
          <a:p>
            <a:pPr eaLnBrk="1" hangingPunct="1"/>
            <a:r>
              <a:rPr lang="en-GB" sz="3600" dirty="0" err="1" smtClean="0"/>
              <a:t>Borgartún</a:t>
            </a:r>
            <a:r>
              <a:rPr lang="en-GB" sz="3600" dirty="0" smtClean="0"/>
              <a:t> 21 </a:t>
            </a:r>
            <a:r>
              <a:rPr lang="en-GB" sz="3600" dirty="0" err="1" smtClean="0"/>
              <a:t>kjallari</a:t>
            </a:r>
            <a:r>
              <a:rPr lang="en-GB" sz="3600" dirty="0" smtClean="0"/>
              <a:t> </a:t>
            </a:r>
            <a:endParaRPr lang="en-GB" sz="2800" baseline="30000" dirty="0" smtClean="0"/>
          </a:p>
          <a:p>
            <a:pPr lvl="1" eaLnBrk="1" hangingPunct="1"/>
            <a:r>
              <a:rPr lang="en-GB" sz="2400" dirty="0" smtClean="0"/>
              <a:t>g = 9,822.265.866 m/s²</a:t>
            </a:r>
            <a:r>
              <a:rPr lang="en-GB" sz="2400" baseline="30000" dirty="0" smtClean="0"/>
              <a:t>       </a:t>
            </a:r>
            <a:r>
              <a:rPr lang="en-GB" sz="2400" dirty="0" err="1" smtClean="0"/>
              <a:t>óvissa</a:t>
            </a:r>
            <a:r>
              <a:rPr lang="en-GB" sz="2400" dirty="0" smtClean="0"/>
              <a:t> = 0,000.000.006 m/s²</a:t>
            </a:r>
            <a:endParaRPr lang="en-GB" sz="2400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663AA7-13A1-4E06-9125-325BE27F57B1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9785-4DB2-44F9-A2E4-813300A55D74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Faggilding - skilgreining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eaLnBrk="1" hangingPunct="1"/>
            <a:r>
              <a:rPr lang="en-GB" dirty="0" err="1" smtClean="0"/>
              <a:t>Faggilt</a:t>
            </a:r>
            <a:r>
              <a:rPr lang="en-GB" dirty="0" smtClean="0"/>
              <a:t> </a:t>
            </a:r>
            <a:r>
              <a:rPr lang="en-GB" dirty="0" err="1" smtClean="0"/>
              <a:t>mælifræðistofa</a:t>
            </a:r>
            <a:endParaRPr lang="en-GB" dirty="0" smtClean="0"/>
          </a:p>
          <a:p>
            <a:pPr lvl="1" eaLnBrk="1" hangingPunct="1"/>
            <a:r>
              <a:rPr lang="en-GB" sz="2000" dirty="0" err="1" smtClean="0"/>
              <a:t>Faggilt</a:t>
            </a:r>
            <a:r>
              <a:rPr lang="en-GB" sz="2000" dirty="0" smtClean="0"/>
              <a:t> </a:t>
            </a:r>
            <a:r>
              <a:rPr lang="en-GB" sz="2000" dirty="0" err="1" smtClean="0"/>
              <a:t>prófunarstofa</a:t>
            </a:r>
            <a:r>
              <a:rPr lang="en-GB" sz="2000" dirty="0" smtClean="0"/>
              <a:t> á </a:t>
            </a:r>
            <a:r>
              <a:rPr lang="en-GB" sz="2000" dirty="0" err="1" smtClean="0"/>
              <a:t>sviði</a:t>
            </a:r>
            <a:r>
              <a:rPr lang="en-GB" sz="2000" dirty="0" smtClean="0"/>
              <a:t> </a:t>
            </a:r>
            <a:r>
              <a:rPr lang="en-GB" sz="2000" dirty="0" err="1" smtClean="0"/>
              <a:t>mælifræði</a:t>
            </a:r>
            <a:r>
              <a:rPr lang="en-GB" sz="2000" dirty="0" smtClean="0"/>
              <a:t> </a:t>
            </a:r>
            <a:r>
              <a:rPr lang="en-GB" sz="2000" dirty="0" err="1" smtClean="0"/>
              <a:t>sem</a:t>
            </a:r>
            <a:r>
              <a:rPr lang="en-GB" sz="2000" dirty="0" smtClean="0"/>
              <a:t> </a:t>
            </a:r>
            <a:r>
              <a:rPr lang="en-GB" sz="2000" dirty="0" err="1" smtClean="0"/>
              <a:t>hefur</a:t>
            </a:r>
            <a:r>
              <a:rPr lang="en-GB" sz="2000" dirty="0" smtClean="0"/>
              <a:t> </a:t>
            </a:r>
            <a:r>
              <a:rPr lang="en-GB" sz="2000" dirty="0" err="1" smtClean="0"/>
              <a:t>fengið</a:t>
            </a:r>
            <a:r>
              <a:rPr lang="en-GB" sz="2000" dirty="0" smtClean="0"/>
              <a:t> </a:t>
            </a:r>
            <a:r>
              <a:rPr lang="en-GB" sz="2000" dirty="0" err="1" smtClean="0"/>
              <a:t>viðurkenningu</a:t>
            </a:r>
            <a:r>
              <a:rPr lang="en-GB" sz="2000" dirty="0" smtClean="0"/>
              <a:t> á </a:t>
            </a:r>
            <a:r>
              <a:rPr lang="en-GB" sz="2000" dirty="0" err="1" smtClean="0"/>
              <a:t>gæðum</a:t>
            </a:r>
            <a:r>
              <a:rPr lang="en-GB" sz="2000" dirty="0" smtClean="0"/>
              <a:t>, </a:t>
            </a:r>
            <a:r>
              <a:rPr lang="en-GB" sz="2000" dirty="0" err="1" smtClean="0"/>
              <a:t>tæknilegri</a:t>
            </a:r>
            <a:r>
              <a:rPr lang="en-GB" sz="2000" dirty="0" smtClean="0"/>
              <a:t> </a:t>
            </a:r>
            <a:r>
              <a:rPr lang="en-GB" sz="2000" dirty="0" err="1" smtClean="0"/>
              <a:t>hæfni</a:t>
            </a:r>
            <a:r>
              <a:rPr lang="en-GB" sz="2000" dirty="0" smtClean="0"/>
              <a:t> </a:t>
            </a:r>
            <a:r>
              <a:rPr lang="en-GB" sz="2000" dirty="0" err="1" smtClean="0"/>
              <a:t>og</a:t>
            </a:r>
            <a:r>
              <a:rPr lang="en-GB" sz="2000" dirty="0" smtClean="0"/>
              <a:t> </a:t>
            </a:r>
            <a:r>
              <a:rPr lang="en-GB" sz="2000" dirty="0" err="1" smtClean="0"/>
              <a:t>sjálfstæði</a:t>
            </a:r>
            <a:r>
              <a:rPr lang="en-GB" sz="2000" dirty="0" smtClean="0"/>
              <a:t> (ÍST ISÓ EN 17025)</a:t>
            </a:r>
          </a:p>
          <a:p>
            <a:pPr eaLnBrk="1" hangingPunct="1"/>
            <a:r>
              <a:rPr lang="en-GB" sz="2800" dirty="0" err="1" smtClean="0"/>
              <a:t>Kvörðunarþjónusta</a:t>
            </a:r>
            <a:r>
              <a:rPr lang="en-GB" dirty="0" smtClean="0"/>
              <a:t> </a:t>
            </a:r>
            <a:r>
              <a:rPr lang="en-GB" dirty="0" err="1" smtClean="0"/>
              <a:t>Neytendastofu</a:t>
            </a:r>
            <a:endParaRPr lang="en-GB" dirty="0" smtClean="0"/>
          </a:p>
          <a:p>
            <a:pPr lvl="1" eaLnBrk="1" hangingPunct="1"/>
            <a:r>
              <a:rPr lang="en-GB" sz="2000" dirty="0" err="1" smtClean="0"/>
              <a:t>Faggilt</a:t>
            </a:r>
            <a:r>
              <a:rPr lang="en-GB" sz="2000" dirty="0" smtClean="0"/>
              <a:t> </a:t>
            </a:r>
            <a:r>
              <a:rPr lang="en-GB" sz="2000" dirty="0" err="1" smtClean="0"/>
              <a:t>af</a:t>
            </a:r>
            <a:r>
              <a:rPr lang="en-GB" sz="2000" dirty="0" smtClean="0"/>
              <a:t> UKAS – </a:t>
            </a:r>
            <a:r>
              <a:rPr lang="en-GB" sz="2000" dirty="0" err="1" smtClean="0"/>
              <a:t>bresku</a:t>
            </a:r>
            <a:r>
              <a:rPr lang="en-GB" sz="2000" dirty="0" smtClean="0"/>
              <a:t> </a:t>
            </a:r>
            <a:r>
              <a:rPr lang="en-GB" sz="2000" dirty="0" err="1" smtClean="0"/>
              <a:t>faggildingarstofunni</a:t>
            </a:r>
            <a:endParaRPr lang="en-GB" sz="2000" dirty="0" smtClean="0"/>
          </a:p>
          <a:p>
            <a:pPr lvl="1" eaLnBrk="1" hangingPunct="1"/>
            <a:r>
              <a:rPr lang="en-GB" sz="2000" dirty="0" err="1" smtClean="0"/>
              <a:t>Tengill</a:t>
            </a:r>
            <a:r>
              <a:rPr lang="en-GB" sz="2000" dirty="0" smtClean="0"/>
              <a:t> á </a:t>
            </a:r>
            <a:r>
              <a:rPr lang="en-GB" sz="2000" dirty="0" err="1" smtClean="0"/>
              <a:t>vef</a:t>
            </a:r>
            <a:r>
              <a:rPr lang="en-GB" sz="2000" dirty="0" smtClean="0"/>
              <a:t> UKAS um </a:t>
            </a:r>
            <a:r>
              <a:rPr lang="en-GB" sz="2000" dirty="0" err="1" smtClean="0"/>
              <a:t>getu</a:t>
            </a:r>
            <a:r>
              <a:rPr lang="en-GB" sz="2000" dirty="0" smtClean="0"/>
              <a:t> </a:t>
            </a:r>
            <a:r>
              <a:rPr lang="en-GB" sz="2000" dirty="0" err="1" smtClean="0"/>
              <a:t>Neytendastofu</a:t>
            </a:r>
            <a:endParaRPr lang="en-GB" sz="2000" dirty="0" smtClean="0"/>
          </a:p>
          <a:p>
            <a:pPr lvl="1" eaLnBrk="1" hangingPunct="1"/>
            <a:r>
              <a:rPr lang="en-GB" sz="1600" dirty="0" smtClean="0">
                <a:hlinkClick r:id="rId2"/>
              </a:rPr>
              <a:t>www.ukas.org/calibration/schedules/actual/0823Calibration%20Multiple.pdf</a:t>
            </a:r>
            <a:endParaRPr lang="en-GB" sz="1600" dirty="0" smtClean="0"/>
          </a:p>
          <a:p>
            <a:pPr eaLnBrk="1" hangingPunct="1"/>
            <a:r>
              <a:rPr lang="en-GB" sz="2400" dirty="0" smtClean="0"/>
              <a:t>ISAC</a:t>
            </a:r>
            <a:endParaRPr lang="en-GB" dirty="0" smtClean="0"/>
          </a:p>
          <a:p>
            <a:pPr lvl="1" eaLnBrk="1" hangingPunct="1"/>
            <a:r>
              <a:rPr lang="en-GB" sz="2000" dirty="0" err="1" smtClean="0"/>
              <a:t>Íslenska</a:t>
            </a:r>
            <a:r>
              <a:rPr lang="en-GB" sz="2000" dirty="0" smtClean="0"/>
              <a:t> </a:t>
            </a:r>
            <a:r>
              <a:rPr lang="en-GB" sz="2000" dirty="0" err="1" smtClean="0"/>
              <a:t>faggildingarstofan</a:t>
            </a:r>
            <a:r>
              <a:rPr lang="en-GB" sz="2000" dirty="0" smtClean="0"/>
              <a:t> </a:t>
            </a:r>
            <a:r>
              <a:rPr lang="en-GB" sz="2000" dirty="0" err="1" smtClean="0"/>
              <a:t>faggildir</a:t>
            </a:r>
            <a:r>
              <a:rPr lang="en-GB" sz="2000" dirty="0" smtClean="0"/>
              <a:t> </a:t>
            </a:r>
            <a:r>
              <a:rPr lang="en-GB" sz="2000" dirty="0" err="1" smtClean="0"/>
              <a:t>t.d</a:t>
            </a:r>
            <a:r>
              <a:rPr lang="en-GB" sz="2000" dirty="0" smtClean="0"/>
              <a:t>. </a:t>
            </a:r>
            <a:r>
              <a:rPr lang="en-GB" sz="2000" dirty="0" err="1" smtClean="0"/>
              <a:t>fyrirtæki</a:t>
            </a:r>
            <a:r>
              <a:rPr lang="en-GB" sz="2000" dirty="0" smtClean="0"/>
              <a:t> </a:t>
            </a:r>
            <a:r>
              <a:rPr lang="en-GB" sz="2000" dirty="0" err="1" smtClean="0"/>
              <a:t>sem</a:t>
            </a:r>
            <a:r>
              <a:rPr lang="en-GB" sz="2000" dirty="0" smtClean="0"/>
              <a:t> </a:t>
            </a:r>
            <a:r>
              <a:rPr lang="en-GB" sz="2000" dirty="0" err="1" smtClean="0"/>
              <a:t>löggilda</a:t>
            </a:r>
            <a:r>
              <a:rPr lang="en-GB" sz="2000" dirty="0" smtClean="0"/>
              <a:t>, </a:t>
            </a:r>
            <a:r>
              <a:rPr lang="en-GB" sz="2000" dirty="0" err="1" smtClean="0"/>
              <a:t>skoðunarfyrirtæki</a:t>
            </a:r>
            <a:r>
              <a:rPr lang="en-GB" sz="2000" dirty="0" smtClean="0"/>
              <a:t> </a:t>
            </a:r>
            <a:r>
              <a:rPr lang="en-GB" sz="2000" dirty="0" err="1" smtClean="0"/>
              <a:t>fyrir</a:t>
            </a:r>
            <a:r>
              <a:rPr lang="en-GB" sz="2000" dirty="0" smtClean="0"/>
              <a:t> </a:t>
            </a:r>
            <a:r>
              <a:rPr lang="en-GB" sz="2000" dirty="0" err="1" smtClean="0"/>
              <a:t>bíla</a:t>
            </a:r>
            <a:r>
              <a:rPr lang="en-GB" sz="2000" dirty="0" smtClean="0"/>
              <a:t> </a:t>
            </a:r>
            <a:r>
              <a:rPr lang="en-GB" sz="2000" dirty="0" err="1" smtClean="0"/>
              <a:t>og</a:t>
            </a:r>
            <a:r>
              <a:rPr lang="en-GB" sz="2000" dirty="0" smtClean="0"/>
              <a:t> </a:t>
            </a:r>
            <a:r>
              <a:rPr lang="en-GB" sz="2000" dirty="0" err="1" smtClean="0"/>
              <a:t>ýmsar</a:t>
            </a:r>
            <a:r>
              <a:rPr lang="en-GB" sz="2000" dirty="0" smtClean="0"/>
              <a:t> </a:t>
            </a:r>
            <a:r>
              <a:rPr lang="en-GB" sz="2000" dirty="0" err="1" smtClean="0"/>
              <a:t>rannsóknarstofur</a:t>
            </a:r>
            <a:r>
              <a:rPr lang="en-GB" sz="2000" dirty="0" smtClean="0"/>
              <a:t> </a:t>
            </a:r>
            <a:r>
              <a:rPr lang="en-GB" sz="2000" dirty="0" err="1" smtClean="0"/>
              <a:t>sem</a:t>
            </a:r>
            <a:r>
              <a:rPr lang="en-GB" sz="2000" dirty="0" smtClean="0"/>
              <a:t> </a:t>
            </a:r>
            <a:r>
              <a:rPr lang="en-GB" sz="2000" dirty="0" err="1" smtClean="0"/>
              <a:t>mæla</a:t>
            </a:r>
            <a:r>
              <a:rPr lang="en-GB" sz="2000" dirty="0" smtClean="0"/>
              <a:t> </a:t>
            </a:r>
            <a:r>
              <a:rPr lang="en-GB" sz="2000" dirty="0" err="1" smtClean="0"/>
              <a:t>efnainnihald</a:t>
            </a:r>
            <a:r>
              <a:rPr lang="en-GB" sz="2000" dirty="0" smtClean="0"/>
              <a:t> auk </a:t>
            </a:r>
            <a:r>
              <a:rPr lang="en-GB" sz="2000" dirty="0" err="1" smtClean="0"/>
              <a:t>fleiri</a:t>
            </a:r>
            <a:r>
              <a:rPr lang="en-GB" sz="2000" dirty="0" smtClean="0"/>
              <a:t> </a:t>
            </a:r>
            <a:r>
              <a:rPr lang="en-GB" sz="2000" dirty="0" err="1" smtClean="0"/>
              <a:t>aðila</a:t>
            </a:r>
            <a:endParaRPr lang="en-GB" sz="2000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8D302C-F9C8-4277-9B3C-F32B6E4BEB34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90425-4740-48F7-A164-846AF24D8770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Lögmælifræði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600200"/>
            <a:ext cx="7686675" cy="3757613"/>
          </a:xfrm>
        </p:spPr>
        <p:txBody>
          <a:bodyPr/>
          <a:lstStyle/>
          <a:p>
            <a:pPr eaLnBrk="1" hangingPunct="1"/>
            <a:r>
              <a:rPr lang="is-IS" smtClean="0"/>
              <a:t>Tilgangur </a:t>
            </a:r>
          </a:p>
          <a:p>
            <a:pPr lvl="1" eaLnBrk="1" hangingPunct="1"/>
            <a:r>
              <a:rPr lang="en-US" smtClean="0"/>
              <a:t>að tryggja mælifræðikerfi sem nýtur trausts jafnt innan lands sem utan</a:t>
            </a:r>
          </a:p>
          <a:p>
            <a:pPr lvl="1" eaLnBrk="1" hangingPunct="1"/>
            <a:r>
              <a:rPr lang="en-US" smtClean="0"/>
              <a:t>að stuðla að því að mælingar og mæliniðurstöður séu réttar og nákvæmar og tryggi réttmæta og örugga viðskiptahætti, verndi hagsmuni neytenda og líf og heilsu borgaranna</a:t>
            </a:r>
          </a:p>
          <a:p>
            <a:pPr lvl="1" eaLnBrk="1" hangingPunct="1"/>
            <a:r>
              <a:rPr lang="en-US" smtClean="0"/>
              <a:t>að stuðla að réttarvernd og umhverfisvernd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122F7BE-553C-472E-84B7-3424050715A8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A268C-2D35-4B7C-8B77-C836070182A7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smtClean="0">
                <a:solidFill>
                  <a:schemeClr val="tx2">
                    <a:satMod val="130000"/>
                  </a:schemeClr>
                </a:solidFill>
              </a:rPr>
              <a:t>Tæknileg útfærsla lögmælifræði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447800"/>
            <a:ext cx="7964363" cy="4933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err="1" smtClean="0"/>
              <a:t>Vigtarmaður</a:t>
            </a:r>
            <a:r>
              <a:rPr lang="en-GB" smtClean="0"/>
              <a:t> </a:t>
            </a:r>
            <a:r>
              <a:rPr lang="is-IS" smtClean="0"/>
              <a:t>lærir á námskeiði um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lög og reglugerðir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1400" smtClean="0">
                <a:hlinkClick r:id="rId2"/>
              </a:rPr>
              <a:t>www.neytendastofa.is/</a:t>
            </a:r>
            <a:r>
              <a:rPr lang="is-IS" sz="1400" err="1" smtClean="0">
                <a:hlinkClick r:id="rId2"/>
              </a:rPr>
              <a:t>default</a:t>
            </a:r>
            <a:r>
              <a:rPr lang="is-IS" sz="1400" smtClean="0">
                <a:hlinkClick r:id="rId2"/>
              </a:rPr>
              <a:t>.</a:t>
            </a:r>
            <a:r>
              <a:rPr lang="is-IS" sz="1400" err="1" smtClean="0">
                <a:hlinkClick r:id="rId2"/>
              </a:rPr>
              <a:t>aspx</a:t>
            </a:r>
            <a:r>
              <a:rPr lang="is-IS" sz="1400" smtClean="0">
                <a:hlinkClick r:id="rId2"/>
              </a:rPr>
              <a:t>?</a:t>
            </a:r>
            <a:r>
              <a:rPr lang="is-IS" sz="1400" err="1" smtClean="0">
                <a:hlinkClick r:id="rId2"/>
              </a:rPr>
              <a:t>PageID</a:t>
            </a:r>
            <a:r>
              <a:rPr lang="is-IS" sz="1400" smtClean="0">
                <a:hlinkClick r:id="rId2"/>
              </a:rPr>
              <a:t>=dd77b2d5-63ec-11e3-a593-005056864800</a:t>
            </a:r>
            <a:r>
              <a:rPr lang="is-I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vogir og meðferð þeirra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400">
                <a:hlinkClick r:id="rId3"/>
              </a:rPr>
              <a:t>www.neytendastofa.is/fyrirtaeki/loggilding-vigtarmanna/umsokn-og-bradabirgaloggilding</a:t>
            </a:r>
            <a:r>
              <a:rPr lang="en-GB" sz="1400" smtClean="0">
                <a:hlinkClick r:id="rId3"/>
              </a:rPr>
              <a:t>/</a:t>
            </a:r>
            <a:endParaRPr lang="en-GB" sz="1400" smtClean="0"/>
          </a:p>
          <a:p>
            <a:pPr eaLnBrk="1" hangingPunct="1">
              <a:lnSpc>
                <a:spcPct val="90000"/>
              </a:lnSpc>
            </a:pPr>
            <a:r>
              <a:rPr lang="en-GB" err="1" smtClean="0"/>
              <a:t>Stjórnvöld</a:t>
            </a:r>
            <a:r>
              <a:rPr lang="en-GB" smtClean="0"/>
              <a:t> taka </a:t>
            </a:r>
            <a:r>
              <a:rPr lang="en-GB" err="1" smtClean="0"/>
              <a:t>ábyr</a:t>
            </a:r>
            <a:r>
              <a:rPr lang="is-IS" smtClean="0"/>
              <a:t>g</a:t>
            </a:r>
            <a:r>
              <a:rPr lang="en-GB" smtClean="0"/>
              <a:t>ð á </a:t>
            </a:r>
            <a:r>
              <a:rPr lang="en-GB" err="1" smtClean="0"/>
              <a:t>trúverðugleika</a:t>
            </a:r>
            <a:r>
              <a:rPr lang="en-GB" smtClean="0"/>
              <a:t> </a:t>
            </a:r>
            <a:r>
              <a:rPr lang="en-GB" err="1" smtClean="0"/>
              <a:t>mælinga</a:t>
            </a:r>
            <a:r>
              <a:rPr lang="en-GB" smtClean="0"/>
              <a:t> m</a:t>
            </a:r>
            <a:r>
              <a:rPr lang="is-IS" smtClean="0"/>
              <a:t>eð því að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halda vigtarmannanámskeið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löggilda vigtarmenn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fylgjast með störfum vigtarmanna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fylgjast með löggiltum vogum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9B9756-946D-4C1C-A89B-87C8101B2D21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7C466-67F7-4B77-96ED-9B2E3368B349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09600"/>
            <a:ext cx="7991475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Hlutverk Neytendastofu*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785938"/>
            <a:ext cx="7505700" cy="446246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is-IS" sz="2400" smtClean="0"/>
              <a:t>Að </a:t>
            </a:r>
            <a:r>
              <a:rPr lang="en-GB" sz="2400" smtClean="0"/>
              <a:t>veita ráðgjöf og útbreiða þekkingu á mælifræði (Ágrip af mælifræði)</a:t>
            </a:r>
          </a:p>
          <a:p>
            <a:pPr marL="403225" lvl="1" indent="0" eaLnBrk="1" hangingPunct="1">
              <a:lnSpc>
                <a:spcPct val="90000"/>
              </a:lnSpc>
              <a:buNone/>
            </a:pPr>
            <a:r>
              <a:rPr lang="is-IS" sz="2000" smtClean="0">
                <a:hlinkClick r:id="rId3"/>
              </a:rPr>
              <a:t>www.neytendastofa.is/lisalib/getfile.aspx?itemid=270</a:t>
            </a:r>
            <a:endParaRPr lang="is-IS" sz="2400" smtClean="0"/>
          </a:p>
          <a:p>
            <a:pPr eaLnBrk="1" hangingPunct="1">
              <a:lnSpc>
                <a:spcPct val="90000"/>
              </a:lnSpc>
            </a:pPr>
            <a:r>
              <a:rPr lang="is-IS" sz="2400"/>
              <a:t>Að</a:t>
            </a:r>
            <a:r>
              <a:rPr lang="en-GB" sz="2400"/>
              <a:t> afla, varðveita og viðhalda landsmæligrunnum</a:t>
            </a:r>
          </a:p>
          <a:p>
            <a:pPr eaLnBrk="1" hangingPunct="1">
              <a:lnSpc>
                <a:spcPct val="90000"/>
              </a:lnSpc>
            </a:pPr>
            <a:r>
              <a:rPr lang="is-IS" sz="2400"/>
              <a:t>Að</a:t>
            </a:r>
            <a:r>
              <a:rPr lang="en-GB" sz="2400"/>
              <a:t> reka kvörðunarstofu og/eða tryggja aðgang að rekjanlegum </a:t>
            </a:r>
            <a:r>
              <a:rPr lang="en-GB" sz="2400" smtClean="0"/>
              <a:t>kvörðunum</a:t>
            </a:r>
          </a:p>
          <a:p>
            <a:pPr eaLnBrk="1" hangingPunct="1">
              <a:lnSpc>
                <a:spcPct val="90000"/>
              </a:lnSpc>
            </a:pPr>
            <a:r>
              <a:rPr lang="is-IS" sz="2400"/>
              <a:t>Að </a:t>
            </a:r>
            <a:r>
              <a:rPr lang="en-GB" sz="2400"/>
              <a:t>hafa samstarf við aðila sem fást við </a:t>
            </a:r>
            <a:r>
              <a:rPr lang="en-GB" sz="2400" smtClean="0"/>
              <a:t>mælifræði innanlands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Að </a:t>
            </a:r>
            <a:r>
              <a:rPr lang="en-GB" sz="2400" smtClean="0"/>
              <a:t>fylgjast með </a:t>
            </a:r>
            <a:r>
              <a:rPr lang="en-GB" sz="2400"/>
              <a:t>því </a:t>
            </a:r>
            <a:r>
              <a:rPr lang="en-GB" sz="2400" smtClean="0"/>
              <a:t>að </a:t>
            </a:r>
            <a:r>
              <a:rPr lang="en-GB" sz="2400"/>
              <a:t>alþjóðlega </a:t>
            </a:r>
            <a:r>
              <a:rPr lang="en-GB" sz="2400" smtClean="0"/>
              <a:t>SI-einingakerfið sé notað í landinu</a:t>
            </a:r>
            <a:r>
              <a:rPr lang="is-IS" sz="2800" smtClean="0"/>
              <a:t>				</a:t>
            </a:r>
          </a:p>
          <a:p>
            <a:pPr marL="403225" lvl="1" indent="0" algn="r" eaLnBrk="1" hangingPunct="1">
              <a:lnSpc>
                <a:spcPct val="90000"/>
              </a:lnSpc>
              <a:buNone/>
            </a:pPr>
            <a:endParaRPr lang="is-IS"/>
          </a:p>
          <a:p>
            <a:pPr marL="403225" lvl="1" indent="0" algn="r" eaLnBrk="1" hangingPunct="1">
              <a:lnSpc>
                <a:spcPct val="90000"/>
              </a:lnSpc>
              <a:buNone/>
            </a:pPr>
            <a:endParaRPr lang="is-IS" sz="2000" smtClean="0"/>
          </a:p>
          <a:p>
            <a:pPr marL="403225" lvl="1" indent="0" algn="r" eaLnBrk="1" hangingPunct="1">
              <a:lnSpc>
                <a:spcPct val="90000"/>
              </a:lnSpc>
              <a:buNone/>
            </a:pPr>
            <a:r>
              <a:rPr lang="is-IS" sz="2000" smtClean="0"/>
              <a:t>*ekki tæmandi</a:t>
            </a:r>
          </a:p>
          <a:p>
            <a:pPr eaLnBrk="1" hangingPunct="1">
              <a:lnSpc>
                <a:spcPct val="90000"/>
              </a:lnSpc>
            </a:pPr>
            <a:endParaRPr lang="is-I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07BF2B-1CCB-4EE0-A07B-65944C95C344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E57-54A2-44FD-B36B-A9AAEB9132E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47800"/>
            <a:ext cx="7818834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is-IS" altLang="en-US" smtClean="0"/>
              <a:t>Löggilt mælitæki á Íslandi</a:t>
            </a:r>
          </a:p>
          <a:p>
            <a:pPr marL="622300" lvl="2" indent="-177800" eaLnBrk="1" hangingPunct="1"/>
            <a:r>
              <a:rPr lang="en-GB" altLang="en-US" err="1" smtClean="0"/>
              <a:t>Vogir</a:t>
            </a:r>
            <a:r>
              <a:rPr lang="en-GB" altLang="en-US" smtClean="0"/>
              <a:t> í </a:t>
            </a:r>
            <a:r>
              <a:rPr lang="en-GB" altLang="en-US" err="1" smtClean="0"/>
              <a:t>verslunum</a:t>
            </a:r>
            <a:r>
              <a:rPr lang="en-GB" altLang="en-US" smtClean="0"/>
              <a:t>, </a:t>
            </a:r>
            <a:r>
              <a:rPr lang="en-GB" altLang="en-US" err="1" smtClean="0"/>
              <a:t>framleiðslu</a:t>
            </a:r>
            <a:r>
              <a:rPr lang="en-GB" altLang="en-US" smtClean="0"/>
              <a:t>, </a:t>
            </a:r>
            <a:r>
              <a:rPr lang="en-GB" altLang="en-US" err="1" smtClean="0"/>
              <a:t>hafnarvogir</a:t>
            </a:r>
            <a:r>
              <a:rPr lang="en-GB" altLang="en-US" smtClean="0"/>
              <a:t> </a:t>
            </a:r>
            <a:r>
              <a:rPr lang="en-GB" altLang="en-US" err="1" smtClean="0"/>
              <a:t>og</a:t>
            </a:r>
            <a:r>
              <a:rPr lang="en-GB" altLang="en-US" smtClean="0"/>
              <a:t> </a:t>
            </a:r>
            <a:r>
              <a:rPr lang="en-GB" altLang="en-US" err="1" smtClean="0"/>
              <a:t>öxulþungavogir</a:t>
            </a:r>
            <a:endParaRPr lang="en-GB" altLang="en-US" smtClean="0"/>
          </a:p>
          <a:p>
            <a:pPr marL="622300" lvl="2" indent="-177800" eaLnBrk="1" hangingPunct="1"/>
            <a:r>
              <a:rPr lang="en-GB" altLang="en-US" err="1" smtClean="0"/>
              <a:t>Bensín</a:t>
            </a:r>
            <a:r>
              <a:rPr lang="en-GB" altLang="en-US" smtClean="0"/>
              <a:t>-, </a:t>
            </a:r>
            <a:r>
              <a:rPr lang="en-GB" altLang="en-US" err="1" smtClean="0"/>
              <a:t>olíudælur</a:t>
            </a:r>
            <a:r>
              <a:rPr lang="en-GB" altLang="en-US" smtClean="0"/>
              <a:t> </a:t>
            </a:r>
            <a:r>
              <a:rPr lang="en-GB" altLang="en-US" err="1" smtClean="0"/>
              <a:t>og</a:t>
            </a:r>
            <a:r>
              <a:rPr lang="en-GB" altLang="en-US" smtClean="0"/>
              <a:t> </a:t>
            </a:r>
            <a:r>
              <a:rPr lang="en-GB" altLang="en-US" err="1" smtClean="0"/>
              <a:t>mjólkurmælar</a:t>
            </a:r>
            <a:endParaRPr lang="en-GB" altLang="en-US" smtClean="0"/>
          </a:p>
          <a:p>
            <a:pPr marL="622300" lvl="2" indent="-177800" eaLnBrk="1" hangingPunct="1"/>
            <a:r>
              <a:rPr lang="en-GB" altLang="en-US" err="1" smtClean="0"/>
              <a:t>Vínmál</a:t>
            </a:r>
            <a:r>
              <a:rPr lang="en-GB" altLang="en-US" smtClean="0"/>
              <a:t> (</a:t>
            </a:r>
            <a:r>
              <a:rPr lang="en-GB" altLang="en-US" err="1" smtClean="0"/>
              <a:t>veltivínmál</a:t>
            </a:r>
            <a:r>
              <a:rPr lang="en-GB" altLang="en-US" smtClean="0"/>
              <a:t>, </a:t>
            </a:r>
            <a:r>
              <a:rPr lang="en-GB" altLang="en-US" err="1" smtClean="0"/>
              <a:t>bjórglös</a:t>
            </a:r>
            <a:r>
              <a:rPr lang="en-GB" altLang="en-US" smtClean="0"/>
              <a:t>, </a:t>
            </a:r>
            <a:r>
              <a:rPr lang="en-GB" altLang="en-US" err="1" smtClean="0"/>
              <a:t>léttvínsglös</a:t>
            </a:r>
            <a:r>
              <a:rPr lang="en-GB" altLang="en-US" smtClean="0"/>
              <a:t>, </a:t>
            </a:r>
            <a:r>
              <a:rPr lang="en-GB" altLang="en-US" err="1" smtClean="0"/>
              <a:t>glas</a:t>
            </a:r>
            <a:r>
              <a:rPr lang="en-GB" altLang="en-US" smtClean="0"/>
              <a:t> </a:t>
            </a:r>
            <a:r>
              <a:rPr lang="en-GB" altLang="en-US" err="1" smtClean="0"/>
              <a:t>með</a:t>
            </a:r>
            <a:r>
              <a:rPr lang="en-GB" altLang="en-US" smtClean="0"/>
              <a:t> </a:t>
            </a:r>
            <a:r>
              <a:rPr lang="en-GB" altLang="en-US" err="1" smtClean="0"/>
              <a:t>Myy</a:t>
            </a:r>
            <a:r>
              <a:rPr lang="en-GB" altLang="en-US" smtClean="0"/>
              <a:t> </a:t>
            </a:r>
            <a:r>
              <a:rPr lang="en-GB" altLang="en-US" err="1" smtClean="0"/>
              <a:t>og</a:t>
            </a:r>
            <a:r>
              <a:rPr lang="en-GB" altLang="en-US" smtClean="0"/>
              <a:t> CE </a:t>
            </a:r>
            <a:r>
              <a:rPr lang="en-GB" altLang="en-US" err="1" smtClean="0"/>
              <a:t>merki</a:t>
            </a:r>
            <a:r>
              <a:rPr lang="en-GB" altLang="en-US" smtClean="0"/>
              <a:t> </a:t>
            </a:r>
            <a:r>
              <a:rPr lang="en-GB" altLang="en-US" err="1" smtClean="0"/>
              <a:t>er</a:t>
            </a:r>
            <a:r>
              <a:rPr lang="en-GB" altLang="en-US" smtClean="0"/>
              <a:t> </a:t>
            </a:r>
            <a:r>
              <a:rPr lang="en-GB" altLang="en-US" err="1" smtClean="0"/>
              <a:t>löglegt</a:t>
            </a:r>
            <a:r>
              <a:rPr lang="en-GB" altLang="en-US" smtClean="0"/>
              <a:t>, </a:t>
            </a:r>
            <a:r>
              <a:rPr lang="en-GB" altLang="en-US" err="1" smtClean="0"/>
              <a:t>yy</a:t>
            </a:r>
            <a:r>
              <a:rPr lang="en-GB" altLang="en-US" smtClean="0"/>
              <a:t> = 16 (</a:t>
            </a:r>
            <a:r>
              <a:rPr lang="en-GB" altLang="en-US" err="1" smtClean="0"/>
              <a:t>ártal</a:t>
            </a:r>
            <a:r>
              <a:rPr lang="en-GB" altLang="en-US" smtClean="0"/>
              <a:t>))</a:t>
            </a:r>
          </a:p>
          <a:p>
            <a:pPr marL="622300" lvl="2" indent="-177800" eaLnBrk="1" hangingPunct="1"/>
            <a:r>
              <a:rPr lang="is-IS" altLang="en-US" smtClean="0"/>
              <a:t>Raforkumælar á heimilum og í fyrirtækjum</a:t>
            </a:r>
          </a:p>
          <a:p>
            <a:pPr marL="622300" lvl="2" indent="-177800" eaLnBrk="1" hangingPunct="1"/>
            <a:r>
              <a:rPr lang="is-IS" altLang="en-US" smtClean="0"/>
              <a:t>Vatnsmælar á heimilum og í fyrirtækjum</a:t>
            </a:r>
          </a:p>
          <a:p>
            <a:pPr marL="622300" lvl="2" indent="-177800" eaLnBrk="1" hangingPunct="1"/>
            <a:r>
              <a:rPr lang="is-IS" altLang="en-US" smtClean="0"/>
              <a:t>Varmaorkumælar</a:t>
            </a:r>
          </a:p>
          <a:p>
            <a:pPr marL="622300" lvl="2" indent="-177800" eaLnBrk="1" hangingPunct="1"/>
            <a:endParaRPr lang="is-IS" altLang="en-US" smtClean="0"/>
          </a:p>
          <a:p>
            <a:pPr eaLnBrk="1" hangingPunct="1"/>
            <a:endParaRPr lang="is-IS" altLang="en-US" sz="350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fld id="{BF94D5A5-57F3-4500-8A26-C6A30018AC99}" type="datetime1">
              <a:rPr lang="en-GB" smtClean="0"/>
              <a:t>23/01/2020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Vigtarmannanámskeið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A59B3AE8-D906-4D7B-B04D-CFD7B6B853B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err="1" smtClean="0"/>
              <a:t>Löggilding</a:t>
            </a:r>
            <a:r>
              <a:rPr lang="en-US" sz="3600" smtClean="0"/>
              <a:t> </a:t>
            </a:r>
            <a:r>
              <a:rPr lang="en-US" sz="3600" err="1" smtClean="0"/>
              <a:t>mælitækja</a:t>
            </a:r>
            <a:r>
              <a:rPr lang="en-US" sz="3600" smtClean="0"/>
              <a:t> 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19" y="812128"/>
            <a:ext cx="1368152" cy="11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273" y="3911731"/>
            <a:ext cx="12192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147" y="4956652"/>
            <a:ext cx="1530096" cy="1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69172"/>
      </p:ext>
    </p:extLst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09600"/>
            <a:ext cx="7991475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Hlutverk Neytendastofu*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785938"/>
            <a:ext cx="7505700" cy="446246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is-IS" sz="2400" smtClean="0"/>
              <a:t>Að</a:t>
            </a:r>
            <a:r>
              <a:rPr lang="en-GB" sz="2400" smtClean="0"/>
              <a:t> vera í fyrirsvari fyrir Ísland í alþjóðlegu samstarfi um mælifræði, m.a. með aðild að EURAMET og WELMEC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EURAMET er samtök landsmælifræðistofnana í Evrópu en þær</a:t>
            </a:r>
            <a:r>
              <a:rPr lang="is-IS" sz="2000" smtClean="0"/>
              <a:t> </a:t>
            </a:r>
            <a:r>
              <a:rPr lang="is-IS" sz="2000"/>
              <a:t>tryggja að landsmæligrunnar séu samræmdir og sambærilegir við alþjóðlega mæligrunna og </a:t>
            </a:r>
            <a:r>
              <a:rPr lang="is-IS" sz="2000" smtClean="0"/>
              <a:t>rannsaka nýjar </a:t>
            </a:r>
            <a:r>
              <a:rPr lang="is-IS" sz="2000"/>
              <a:t>og bættar mæliaðferðir til að svara auknum </a:t>
            </a:r>
            <a:r>
              <a:rPr lang="is-IS" sz="2000" smtClean="0"/>
              <a:t>nákvæmniskröfum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2000" smtClean="0"/>
              <a:t>WELMEC eru </a:t>
            </a:r>
            <a:r>
              <a:rPr lang="en-GB" sz="2000"/>
              <a:t>samtök </a:t>
            </a:r>
            <a:r>
              <a:rPr lang="en-GB" sz="2000" smtClean="0"/>
              <a:t>lögmælifræðistofnana </a:t>
            </a:r>
            <a:r>
              <a:rPr lang="en-GB" sz="2000"/>
              <a:t>í Evrópu og hafa </a:t>
            </a:r>
            <a:r>
              <a:rPr lang="en-GB" sz="2000" smtClean="0"/>
              <a:t>það hlutverk </a:t>
            </a:r>
            <a:r>
              <a:rPr lang="en-GB" sz="2000"/>
              <a:t>að þróa gagnkvæmt traust á milli lögmælistjórnvalda í </a:t>
            </a:r>
            <a:r>
              <a:rPr lang="en-GB" sz="2000" smtClean="0"/>
              <a:t>Evrópu, samræma lögmælistarfsemi og ýta </a:t>
            </a:r>
            <a:r>
              <a:rPr lang="en-GB" sz="2000"/>
              <a:t>undir upplýsingaflæði á milli </a:t>
            </a:r>
            <a:r>
              <a:rPr lang="en-GB" sz="2000" smtClean="0"/>
              <a:t>hlutaðeigandi aðila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Nordjust </a:t>
            </a:r>
            <a:r>
              <a:rPr lang="is-IS" sz="2000"/>
              <a:t>eru </a:t>
            </a:r>
            <a:r>
              <a:rPr lang="en-GB" sz="2000"/>
              <a:t>samtök lögmælifræðistofnana </a:t>
            </a:r>
            <a:r>
              <a:rPr lang="en-GB" sz="2000" smtClean="0"/>
              <a:t>Norðurlandanna </a:t>
            </a:r>
            <a:r>
              <a:rPr lang="en-GB" sz="2000"/>
              <a:t>samræma lögmælistarfsemi og ýta undir upplýsingaflæði á milli hlutaðeigandi </a:t>
            </a:r>
            <a:r>
              <a:rPr lang="en-GB" sz="2000" smtClean="0"/>
              <a:t>aðila</a:t>
            </a: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sz="2800" smtClean="0"/>
              <a:t>						</a:t>
            </a:r>
            <a:r>
              <a:rPr lang="is-IS" sz="2000" smtClean="0"/>
              <a:t>*ekki tæmandi</a:t>
            </a:r>
          </a:p>
          <a:p>
            <a:pPr eaLnBrk="1" hangingPunct="1">
              <a:lnSpc>
                <a:spcPct val="90000"/>
              </a:lnSpc>
            </a:pPr>
            <a:endParaRPr lang="is-IS" sz="20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C66E5A-A618-4A76-A782-0D547C78A9B2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E57-54A2-44FD-B36B-A9AAEB9132E8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0020"/>
      </p:ext>
    </p:extLst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09600"/>
            <a:ext cx="7991475" cy="1143000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Alþjóðlega SI-einingakerfið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785938"/>
            <a:ext cx="7505700" cy="446246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is-IS" sz="2400" dirty="0"/>
              <a:t>SI einingarnar eru </a:t>
            </a:r>
            <a:r>
              <a:rPr lang="is-IS" sz="2400" dirty="0" smtClean="0"/>
              <a:t>sjö: </a:t>
            </a:r>
            <a:r>
              <a:rPr lang="is-IS" sz="2400" dirty="0"/>
              <a:t>sekúnda, metri, kílógram, amper, mól, </a:t>
            </a:r>
            <a:r>
              <a:rPr lang="is-IS" sz="2400" dirty="0" smtClean="0"/>
              <a:t>kandela </a:t>
            </a:r>
            <a:r>
              <a:rPr lang="is-IS" sz="2400" dirty="0"/>
              <a:t>og </a:t>
            </a:r>
            <a:r>
              <a:rPr lang="is-IS" sz="2400" dirty="0" smtClean="0"/>
              <a:t>kelvin</a:t>
            </a:r>
            <a:endParaRPr lang="is-IS" sz="2400" dirty="0"/>
          </a:p>
          <a:p>
            <a:pPr eaLnBrk="1" hangingPunct="1">
              <a:lnSpc>
                <a:spcPct val="90000"/>
              </a:lnSpc>
            </a:pPr>
            <a:r>
              <a:rPr lang="nn-NO" sz="2400" dirty="0" smtClean="0"/>
              <a:t>Skilgreiningarnar eru í reglugerð nr. </a:t>
            </a:r>
            <a:r>
              <a:rPr lang="nn-NO" sz="2400" dirty="0"/>
              <a:t>1160/2011 </a:t>
            </a:r>
            <a:r>
              <a:rPr lang="nn-NO" sz="2400" dirty="0" smtClean="0"/>
              <a:t>um </a:t>
            </a:r>
            <a:r>
              <a:rPr lang="nn-NO" sz="2400" dirty="0"/>
              <a:t>mælieingar frá 21. nóvember 2011 (pdf </a:t>
            </a:r>
            <a:r>
              <a:rPr lang="nn-NO" sz="2400" dirty="0" smtClean="0"/>
              <a:t>skjal)</a:t>
            </a:r>
            <a:endParaRPr lang="nn-NO" sz="2400" dirty="0"/>
          </a:p>
          <a:p>
            <a:pPr eaLnBrk="1" hangingPunct="1">
              <a:lnSpc>
                <a:spcPct val="90000"/>
              </a:lnSpc>
            </a:pPr>
            <a:r>
              <a:rPr lang="nn-NO" sz="1600" dirty="0">
                <a:hlinkClick r:id="rId3"/>
              </a:rPr>
              <a:t>www.stjornartidindi.is/Advert.aspx?ID=4041cfbd-c9b3-421c-857f-b6500d440783</a:t>
            </a:r>
            <a:endParaRPr lang="nn-NO" sz="2400" dirty="0"/>
          </a:p>
          <a:p>
            <a:pPr eaLnBrk="1" hangingPunct="1">
              <a:lnSpc>
                <a:spcPct val="90000"/>
              </a:lnSpc>
            </a:pPr>
            <a:r>
              <a:rPr lang="nn-NO" sz="2400" dirty="0"/>
              <a:t> 1 kg er massi </a:t>
            </a:r>
            <a:r>
              <a:rPr lang="nn-NO" sz="2400" dirty="0" smtClean="0"/>
              <a:t>frumgerðar </a:t>
            </a:r>
            <a:r>
              <a:rPr lang="nn-NO" sz="2400" dirty="0"/>
              <a:t>alþjóðlega </a:t>
            </a:r>
            <a:r>
              <a:rPr lang="nn-NO" sz="2400" dirty="0" smtClean="0"/>
              <a:t>kílógrammsins (mynd) sem var notað til ársins 2019</a:t>
            </a:r>
          </a:p>
          <a:p>
            <a:pPr eaLnBrk="1" hangingPunct="1">
              <a:lnSpc>
                <a:spcPct val="90000"/>
              </a:lnSpc>
              <a:tabLst>
                <a:tab pos="5207000" algn="l"/>
              </a:tabLst>
            </a:pPr>
            <a:r>
              <a:rPr lang="is-IS" sz="2400" dirty="0"/>
              <a:t>Nú eru allar einingarnar </a:t>
            </a:r>
            <a:r>
              <a:rPr lang="is-IS" sz="2400" dirty="0" smtClean="0"/>
              <a:t>skilgreindar </a:t>
            </a:r>
            <a:br>
              <a:rPr lang="is-IS" sz="2400" dirty="0" smtClean="0"/>
            </a:br>
            <a:r>
              <a:rPr lang="is-IS" sz="2400" dirty="0" smtClean="0"/>
              <a:t>út </a:t>
            </a:r>
            <a:r>
              <a:rPr lang="is-IS" sz="2400" dirty="0"/>
              <a:t>frá </a:t>
            </a:r>
            <a:r>
              <a:rPr lang="is-IS" sz="2400" dirty="0" smtClean="0"/>
              <a:t>grundvallar náttúruföstum </a:t>
            </a:r>
            <a:r>
              <a:rPr lang="is-IS" sz="2400" dirty="0"/>
              <a:t>sem 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smtClean="0"/>
              <a:t>þýðir </a:t>
            </a:r>
            <a:r>
              <a:rPr lang="is-IS" sz="2400" dirty="0"/>
              <a:t>að </a:t>
            </a:r>
            <a:r>
              <a:rPr lang="is-IS" sz="2400" dirty="0" smtClean="0"/>
              <a:t>þær eru ekki </a:t>
            </a:r>
            <a:r>
              <a:rPr lang="is-IS" sz="2400" dirty="0"/>
              <a:t>bundnar 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smtClean="0"/>
              <a:t>tilteknum </a:t>
            </a:r>
            <a:r>
              <a:rPr lang="is-IS" sz="2400" dirty="0"/>
              <a:t>hlut </a:t>
            </a:r>
            <a:r>
              <a:rPr lang="is-IS" sz="2400" dirty="0" smtClean="0"/>
              <a:t>heldur er hægt </a:t>
            </a:r>
            <a:r>
              <a:rPr lang="is-IS" sz="2400" dirty="0"/>
              <a:t>að </a:t>
            </a: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smtClean="0"/>
              <a:t>raungera </a:t>
            </a:r>
            <a:r>
              <a:rPr lang="is-IS" sz="2400" dirty="0"/>
              <a:t>þær hvar sem er í heiminum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28D98A-E1E9-405F-8DF5-E8FB8A7F1F04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E57-54A2-44FD-B36B-A9AAEB9132E8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05063"/>
            <a:ext cx="1421765" cy="1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0389"/>
      </p:ext>
    </p:extLst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609600"/>
            <a:ext cx="7991475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Langþráð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endurskilgreining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kílógrammsins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2019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785938"/>
            <a:ext cx="7505700" cy="446246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is-IS" sz="2400" dirty="0"/>
              <a:t>Massi alþjóðlegu frumgerðar </a:t>
            </a:r>
            <a:r>
              <a:rPr lang="is-IS" sz="2400" dirty="0" smtClean="0"/>
              <a:t>kílógrammsins 1 kg </a:t>
            </a:r>
            <a:r>
              <a:rPr lang="is-IS" sz="2400" dirty="0" smtClean="0"/>
              <a:t>rak </a:t>
            </a:r>
            <a:r>
              <a:rPr lang="is-IS" sz="2400" dirty="0"/>
              <a:t>með </a:t>
            </a:r>
            <a:r>
              <a:rPr lang="is-IS" sz="2400" dirty="0" smtClean="0"/>
              <a:t>tímanum </a:t>
            </a:r>
            <a:r>
              <a:rPr lang="is-IS" sz="2400" dirty="0"/>
              <a:t>miðað við </a:t>
            </a:r>
            <a:r>
              <a:rPr lang="is-IS" sz="2400" dirty="0" smtClean="0"/>
              <a:t>opinberu </a:t>
            </a:r>
            <a:r>
              <a:rPr lang="is-IS" sz="2400" dirty="0" smtClean="0"/>
              <a:t>eftirlíkingarnar</a:t>
            </a:r>
            <a:endParaRPr lang="is-IS" sz="2400" dirty="0" smtClean="0"/>
          </a:p>
          <a:p>
            <a:pPr eaLnBrk="1" hangingPunct="1">
              <a:lnSpc>
                <a:spcPct val="90000"/>
              </a:lnSpc>
            </a:pPr>
            <a:r>
              <a:rPr lang="is-IS" sz="2400" dirty="0" smtClean="0"/>
              <a:t>Til </a:t>
            </a:r>
            <a:r>
              <a:rPr lang="is-IS" sz="2400" dirty="0"/>
              <a:t>að endurskilgreina kílógrammið </a:t>
            </a:r>
            <a:r>
              <a:rPr lang="is-IS" sz="2400" dirty="0" smtClean="0"/>
              <a:t>út frá náttúruföstum voru gerðar tilraunir sem sneru að </a:t>
            </a:r>
            <a:r>
              <a:rPr lang="is-IS" sz="2400" dirty="0"/>
              <a:t>fasta Plancks og tölu </a:t>
            </a:r>
            <a:r>
              <a:rPr lang="is-IS" sz="2400" dirty="0" smtClean="0"/>
              <a:t>Avogadrosar</a:t>
            </a:r>
          </a:p>
          <a:p>
            <a:pPr eaLnBrk="1" hangingPunct="1">
              <a:lnSpc>
                <a:spcPct val="90000"/>
              </a:lnSpc>
            </a:pPr>
            <a:r>
              <a:rPr lang="is-IS" sz="2400" dirty="0" smtClean="0"/>
              <a:t>Tilraunin </a:t>
            </a:r>
            <a:r>
              <a:rPr lang="is-IS" sz="2400" dirty="0"/>
              <a:t>með </a:t>
            </a:r>
            <a:r>
              <a:rPr lang="is-IS" sz="2400" dirty="0" smtClean="0"/>
              <a:t>Kibble-vogina (áður watt-vogina) </a:t>
            </a:r>
            <a:r>
              <a:rPr lang="is-IS" sz="2400" dirty="0"/>
              <a:t>tengir </a:t>
            </a:r>
            <a:r>
              <a:rPr lang="is-IS" sz="2400" dirty="0" smtClean="0"/>
              <a:t>vélrænt </a:t>
            </a:r>
            <a:r>
              <a:rPr lang="is-IS" sz="2400" dirty="0"/>
              <a:t>afl </a:t>
            </a:r>
            <a:r>
              <a:rPr lang="is-IS" sz="2400" dirty="0" smtClean="0"/>
              <a:t>við </a:t>
            </a:r>
            <a:r>
              <a:rPr lang="is-IS" sz="2400" dirty="0"/>
              <a:t>rafafl hjá </a:t>
            </a:r>
            <a:r>
              <a:rPr lang="is-IS" sz="2400" dirty="0" smtClean="0"/>
              <a:t>landsmælifræðistofnuninni NIST í Bandaríkjunum, LNE í Frakklandi LNE og Metas í Sviss</a:t>
            </a:r>
            <a:endParaRPr lang="is-IS" sz="2400" dirty="0"/>
          </a:p>
          <a:p>
            <a:pPr eaLnBrk="1" hangingPunct="1">
              <a:lnSpc>
                <a:spcPct val="90000"/>
              </a:lnSpc>
            </a:pPr>
            <a:r>
              <a:rPr lang="is-IS" sz="2400" dirty="0" smtClean="0"/>
              <a:t>Kísilkúlutilraunin </a:t>
            </a:r>
            <a:r>
              <a:rPr lang="is-IS" sz="2400" dirty="0"/>
              <a:t>er á vegum alþjóðlega Avogadrosar samvinnuverkefnisins (</a:t>
            </a:r>
            <a:r>
              <a:rPr lang="is-IS" sz="2400" dirty="0" smtClean="0"/>
              <a:t>IAC).  </a:t>
            </a:r>
            <a:endParaRPr lang="is-I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B18033-F5A7-4A6D-AD85-CBAC28EADF9E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FEE57-54A2-44FD-B36B-A9AAEB9132E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8813"/>
      </p:ext>
    </p:extLst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Löggilding - kvörðun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eaLnBrk="1" hangingPunct="1"/>
            <a:r>
              <a:rPr lang="en-GB" sz="3600" smtClean="0"/>
              <a:t>Tveir kostir til að tryggja að mælitæki mæli rétt</a:t>
            </a:r>
          </a:p>
          <a:p>
            <a:pPr eaLnBrk="1" hangingPunct="1"/>
            <a:r>
              <a:rPr lang="en-GB" sz="3600" smtClean="0"/>
              <a:t>Löggilding er skylda</a:t>
            </a:r>
            <a:r>
              <a:rPr lang="is-IS" sz="3600" smtClean="0"/>
              <a:t>, aðeins tæki sem uppfylla tilteknar kröfur fást löggilt</a:t>
            </a:r>
            <a:endParaRPr lang="en-GB" sz="3600" smtClean="0"/>
          </a:p>
          <a:p>
            <a:pPr eaLnBrk="1" hangingPunct="1"/>
            <a:r>
              <a:rPr lang="en-GB" sz="3600" smtClean="0"/>
              <a:t>Kvörðun er frjáls</a:t>
            </a:r>
            <a:r>
              <a:rPr lang="is-IS" sz="3600" smtClean="0"/>
              <a:t>, öll mælitæki fást kvörðuð</a:t>
            </a:r>
            <a:endParaRPr lang="en-GB" sz="36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16DB6B-905B-4ACE-9EA3-FB9337C4A13D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F800-6BDE-4A41-8F87-713494F7D3D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Löggilding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smtClean="0"/>
              <a:t>Prófun</a:t>
            </a:r>
            <a:r>
              <a:rPr lang="is-IS" sz="3600" smtClean="0"/>
              <a:t> (stundum stilling)</a:t>
            </a:r>
            <a:endParaRPr lang="en-GB" sz="3600" smtClean="0"/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Merking</a:t>
            </a:r>
            <a:r>
              <a:rPr lang="is-IS" sz="3600" smtClean="0"/>
              <a:t> (alltaf)</a:t>
            </a:r>
          </a:p>
          <a:p>
            <a:pPr lvl="1" eaLnBrk="1" hangingPunct="1">
              <a:lnSpc>
                <a:spcPct val="90000"/>
              </a:lnSpc>
            </a:pPr>
            <a:r>
              <a:rPr lang="is-IS" sz="3200" smtClean="0"/>
              <a:t>Límdur á miði, höggvið í, þrykkt á plúmbu </a:t>
            </a:r>
            <a:endParaRPr lang="en-GB" sz="3200" smtClean="0"/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Vott</a:t>
            </a:r>
            <a:r>
              <a:rPr lang="is-IS" sz="3600" smtClean="0"/>
              <a:t>un (vottorð gefið út)</a:t>
            </a:r>
            <a:endParaRPr lang="en-GB" sz="3600" smtClean="0"/>
          </a:p>
          <a:p>
            <a:pPr eaLnBrk="1" hangingPunct="1">
              <a:lnSpc>
                <a:spcPct val="90000"/>
              </a:lnSpc>
            </a:pPr>
            <a:r>
              <a:rPr lang="en-GB" sz="3600" smtClean="0"/>
              <a:t>Innsigli (gegn breytingu)</a:t>
            </a:r>
            <a:endParaRPr lang="is-IS" sz="3600" smtClean="0"/>
          </a:p>
          <a:p>
            <a:pPr lvl="1" eaLnBrk="1" hangingPunct="1">
              <a:lnSpc>
                <a:spcPct val="90000"/>
              </a:lnSpc>
            </a:pPr>
            <a:r>
              <a:rPr lang="is-IS" sz="3200" smtClean="0"/>
              <a:t>Á að tryggja að mælitæki sé ekki breytt fram að næstu löggildingu</a:t>
            </a:r>
            <a:endParaRPr lang="en-GB" sz="32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8CFCA0-D3CF-4C86-95D0-1FC3C338D4CF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5F109-DD61-4C63-A737-94802BBC034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mtClean="0">
                <a:solidFill>
                  <a:schemeClr val="tx2">
                    <a:satMod val="130000"/>
                  </a:schemeClr>
                </a:solidFill>
              </a:rPr>
              <a:t>Kvörðun</a:t>
            </a:r>
            <a:r>
              <a:rPr lang="is-IS" baseline="30000" smtClean="0">
                <a:solidFill>
                  <a:schemeClr val="tx2">
                    <a:satMod val="130000"/>
                  </a:schemeClr>
                </a:solidFill>
              </a:rPr>
              <a:t>*</a:t>
            </a:r>
            <a:r>
              <a:rPr lang="en-GB" smtClean="0">
                <a:solidFill>
                  <a:schemeClr val="tx2">
                    <a:satMod val="130000"/>
                  </a:schemeClr>
                </a:solidFill>
              </a:rPr>
              <a:t>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749425"/>
            <a:ext cx="7686675" cy="4233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Prófun</a:t>
            </a:r>
            <a:r>
              <a:rPr lang="is-IS" smtClean="0"/>
              <a:t> (stundum líka stilling)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Merking</a:t>
            </a:r>
            <a:r>
              <a:rPr lang="is-IS" smtClean="0"/>
              <a:t> (stundum)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Límdur á miði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Vott</a:t>
            </a:r>
            <a:r>
              <a:rPr lang="is-IS" smtClean="0"/>
              <a:t>un</a:t>
            </a:r>
          </a:p>
          <a:p>
            <a:pPr lvl="1" eaLnBrk="1" hangingPunct="1">
              <a:lnSpc>
                <a:spcPct val="90000"/>
              </a:lnSpc>
            </a:pPr>
            <a:r>
              <a:rPr lang="is-IS" smtClean="0"/>
              <a:t>Tilgreinir hvernig mælitæki var daginn sem það var prófað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s-IS" sz="2800" smtClean="0"/>
              <a:t>* </a:t>
            </a:r>
            <a:r>
              <a:rPr lang="en-GB" sz="2800" smtClean="0"/>
              <a:t>samanburður við mæligrunn til að finna frávik og óvissu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D53AEA-FBFA-48CE-BB9B-4199E4E55020}" type="datetime1">
              <a:rPr lang="en-GB" smtClean="0"/>
              <a:t>23/01/2020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Vigtarmannanámskeið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5101A-643B-425C-8FEB-BD9003FE707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advTm="1504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12243</TotalTime>
  <Words>1801</Words>
  <Application>Microsoft Office PowerPoint</Application>
  <PresentationFormat>On-screen Show (4:3)</PresentationFormat>
  <Paragraphs>396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Bookman Old Style</vt:lpstr>
      <vt:lpstr>Calibri</vt:lpstr>
      <vt:lpstr>Gill Sans MT</vt:lpstr>
      <vt:lpstr>Symbol</vt:lpstr>
      <vt:lpstr>Times New Roman</vt:lpstr>
      <vt:lpstr>Verdana</vt:lpstr>
      <vt:lpstr>Wingdings 2</vt:lpstr>
      <vt:lpstr>Solstice</vt:lpstr>
      <vt:lpstr>Photo Editor Photo</vt:lpstr>
      <vt:lpstr>MS Org Chart</vt:lpstr>
      <vt:lpstr>Mælifræði, faggilding og kvörðun</vt:lpstr>
      <vt:lpstr>Mælifræði fæst við þrjú meginsvið</vt:lpstr>
      <vt:lpstr>Hlutverk Neytendastofu*  </vt:lpstr>
      <vt:lpstr>Hlutverk Neytendastofu*  </vt:lpstr>
      <vt:lpstr>Alþjóðlega SI-einingakerfið  </vt:lpstr>
      <vt:lpstr>Langþráð endurskilgreining kílógrammsins 2019</vt:lpstr>
      <vt:lpstr>Löggilding - kvörðun </vt:lpstr>
      <vt:lpstr>Löggilding </vt:lpstr>
      <vt:lpstr>Kvörðun* </vt:lpstr>
      <vt:lpstr>Kvörðun</vt:lpstr>
      <vt:lpstr>Notendur kvörðunarþjónustu</vt:lpstr>
      <vt:lpstr>Helstu kvarðanir Neytendastofu</vt:lpstr>
      <vt:lpstr>Mæligrunnur</vt:lpstr>
      <vt:lpstr>Mæligrunnar Íslands, dæmi</vt:lpstr>
      <vt:lpstr>Kvörðunar-vottorð</vt:lpstr>
      <vt:lpstr>Meginniðurstaða </vt:lpstr>
      <vt:lpstr>Óvissa</vt:lpstr>
      <vt:lpstr>Óvissuvaldar við lóðakvörðun</vt:lpstr>
      <vt:lpstr>Rekjanleiki</vt:lpstr>
      <vt:lpstr>Rekjan-leiki </vt:lpstr>
      <vt:lpstr>Óvissa 1 kg</vt:lpstr>
      <vt:lpstr>Upphaf metrakerfis og SI-kerfis</vt:lpstr>
      <vt:lpstr>Skilgreining metrans</vt:lpstr>
      <vt:lpstr>Þyngdarsvið eftir stað á jörðinni</vt:lpstr>
      <vt:lpstr>Þyngdarsvið á Íslandi</vt:lpstr>
      <vt:lpstr>Þyngdarsvæði - vogir í flokki III</vt:lpstr>
      <vt:lpstr>Faggilding - skilgreining </vt:lpstr>
      <vt:lpstr>Lögmælifræði  </vt:lpstr>
      <vt:lpstr>Tæknileg útfærsla lögmælifræði</vt:lpstr>
      <vt:lpstr>Löggilding mælitækja </vt:lpstr>
    </vt:vector>
  </TitlesOfParts>
  <Company>Löggildingastofa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Reglugerð um vínmál</dc:title>
  <dc:creator>Mælifræðideild</dc:creator>
  <cp:lastModifiedBy>Benedikt G. Waage</cp:lastModifiedBy>
  <cp:revision>320</cp:revision>
  <cp:lastPrinted>2018-01-09T10:16:46Z</cp:lastPrinted>
  <dcterms:created xsi:type="dcterms:W3CDTF">2000-05-17T10:36:32Z</dcterms:created>
  <dcterms:modified xsi:type="dcterms:W3CDTF">2020-01-24T09:18:51Z</dcterms:modified>
</cp:coreProperties>
</file>